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nva Sans" panose="020B0604020202020204" charset="0"/>
      <p:regular r:id="rId16"/>
    </p:embeddedFont>
    <p:embeddedFont>
      <p:font typeface="Canva Sans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40" d="100"/>
          <a:sy n="40" d="100"/>
        </p:scale>
        <p:origin x="1116"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svg>
</file>

<file path=ppt/media/image11.png>
</file>

<file path=ppt/media/image12.svg>
</file>

<file path=ppt/media/image13.png>
</file>

<file path=ppt/media/image14.png>
</file>

<file path=ppt/media/image15.png>
</file>

<file path=ppt/media/image16.jpeg>
</file>

<file path=ppt/media/image17.jpeg>
</file>

<file path=ppt/media/image18.jpeg>
</file>

<file path=ppt/media/image19.jpeg>
</file>

<file path=ppt/media/image2.svg>
</file>

<file path=ppt/media/image20.png>
</file>

<file path=ppt/media/image21.svg>
</file>

<file path=ppt/media/image22.png>
</file>

<file path=ppt/media/image23.svg>
</file>

<file path=ppt/media/image3.png>
</file>

<file path=ppt/media/image4.png>
</file>

<file path=ppt/media/image5.svg>
</file>

<file path=ppt/media/image6.png>
</file>

<file path=ppt/media/image7.sv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localhost:8888/notebooks/Introduction%20to%20Python/Game.ipynb" TargetMode="External"/><Relationship Id="rId4" Type="http://schemas.openxmlformats.org/officeDocument/2006/relationships/image" Target="../media/image16.jpeg"/></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14.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sv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1028700"/>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algn="ctr">
                        <a:lnSpc>
                          <a:spcPts val="3359"/>
                        </a:lnSpc>
                        <a:defRPr/>
                      </a:pPr>
                      <a:r>
                        <a:rPr lang="en-US" sz="2399">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a:solidFill>
                            <a:srgbClr val="FFFFFF"/>
                          </a:solidFill>
                          <a:latin typeface="Canva Sans"/>
                          <a:ea typeface="Canva Sans"/>
                          <a:cs typeface="Canva Sans"/>
                          <a:sym typeface="Canva Sans"/>
                        </a:rPr>
                        <a:t>Play</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algn="ctr">
                        <a:lnSpc>
                          <a:spcPts val="3359"/>
                        </a:lnSpc>
                        <a:defRPr/>
                      </a:pPr>
                      <a:r>
                        <a:rPr lang="en-US" sz="2399">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grpSp>
        <p:nvGrpSpPr>
          <p:cNvPr id="3" name="Group 3"/>
          <p:cNvGrpSpPr/>
          <p:nvPr/>
        </p:nvGrpSpPr>
        <p:grpSpPr>
          <a:xfrm>
            <a:off x="1308609" y="3035529"/>
            <a:ext cx="13974501" cy="6109575"/>
            <a:chOff x="0" y="0"/>
            <a:chExt cx="2504887" cy="1095123"/>
          </a:xfrm>
        </p:grpSpPr>
        <p:sp>
          <p:nvSpPr>
            <p:cNvPr id="4" name="Freeform 4"/>
            <p:cNvSpPr/>
            <p:nvPr/>
          </p:nvSpPr>
          <p:spPr>
            <a:xfrm>
              <a:off x="0" y="0"/>
              <a:ext cx="2504887" cy="1095123"/>
            </a:xfrm>
            <a:custGeom>
              <a:avLst/>
              <a:gdLst/>
              <a:ahLst/>
              <a:cxnLst/>
              <a:rect l="l" t="t" r="r" b="b"/>
              <a:pathLst>
                <a:path w="2504887" h="1095123">
                  <a:moveTo>
                    <a:pt x="0" y="0"/>
                  </a:moveTo>
                  <a:lnTo>
                    <a:pt x="2504887" y="0"/>
                  </a:lnTo>
                  <a:lnTo>
                    <a:pt x="2504887" y="1095123"/>
                  </a:lnTo>
                  <a:lnTo>
                    <a:pt x="0" y="1095123"/>
                  </a:lnTo>
                  <a:close/>
                </a:path>
              </a:pathLst>
            </a:custGeom>
            <a:solidFill>
              <a:srgbClr val="F28B1B"/>
            </a:solidFill>
            <a:ln w="19050" cap="sq">
              <a:solidFill>
                <a:srgbClr val="000000"/>
              </a:solidFill>
              <a:prstDash val="solid"/>
              <a:miter/>
            </a:ln>
          </p:spPr>
          <p:txBody>
            <a:bodyPr/>
            <a:lstStyle/>
            <a:p>
              <a:endParaRPr lang="en-IN"/>
            </a:p>
          </p:txBody>
        </p:sp>
        <p:sp>
          <p:nvSpPr>
            <p:cNvPr id="5" name="TextBox 5"/>
            <p:cNvSpPr txBox="1"/>
            <p:nvPr/>
          </p:nvSpPr>
          <p:spPr>
            <a:xfrm>
              <a:off x="0" y="-38100"/>
              <a:ext cx="2504887" cy="1133223"/>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028700" y="2712926"/>
            <a:ext cx="13974501" cy="6152268"/>
            <a:chOff x="0" y="0"/>
            <a:chExt cx="2504887" cy="1102776"/>
          </a:xfrm>
        </p:grpSpPr>
        <p:sp>
          <p:nvSpPr>
            <p:cNvPr id="7" name="Freeform 7"/>
            <p:cNvSpPr/>
            <p:nvPr/>
          </p:nvSpPr>
          <p:spPr>
            <a:xfrm>
              <a:off x="0" y="0"/>
              <a:ext cx="2504887" cy="1102776"/>
            </a:xfrm>
            <a:custGeom>
              <a:avLst/>
              <a:gdLst/>
              <a:ahLst/>
              <a:cxnLst/>
              <a:rect l="l" t="t" r="r" b="b"/>
              <a:pathLst>
                <a:path w="2504887" h="1102776">
                  <a:moveTo>
                    <a:pt x="0" y="0"/>
                  </a:moveTo>
                  <a:lnTo>
                    <a:pt x="2504887" y="0"/>
                  </a:lnTo>
                  <a:lnTo>
                    <a:pt x="2504887" y="1102776"/>
                  </a:lnTo>
                  <a:lnTo>
                    <a:pt x="0" y="1102776"/>
                  </a:lnTo>
                  <a:close/>
                </a:path>
              </a:pathLst>
            </a:custGeom>
            <a:solidFill>
              <a:srgbClr val="FFFFFF"/>
            </a:solidFill>
            <a:ln w="19050" cap="sq">
              <a:solidFill>
                <a:srgbClr val="000000"/>
              </a:solidFill>
              <a:prstDash val="solid"/>
              <a:miter/>
            </a:ln>
          </p:spPr>
          <p:txBody>
            <a:bodyPr/>
            <a:lstStyle/>
            <a:p>
              <a:endParaRPr lang="en-IN"/>
            </a:p>
          </p:txBody>
        </p:sp>
        <p:sp>
          <p:nvSpPr>
            <p:cNvPr id="8" name="TextBox 8"/>
            <p:cNvSpPr txBox="1"/>
            <p:nvPr/>
          </p:nvSpPr>
          <p:spPr>
            <a:xfrm>
              <a:off x="0" y="-38100"/>
              <a:ext cx="2504887" cy="1140876"/>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rot="-2134637">
            <a:off x="10897218" y="3556405"/>
            <a:ext cx="964235" cy="964235"/>
          </a:xfrm>
          <a:custGeom>
            <a:avLst/>
            <a:gdLst/>
            <a:ahLst/>
            <a:cxnLst/>
            <a:rect l="l" t="t" r="r" b="b"/>
            <a:pathLst>
              <a:path w="964235" h="964235">
                <a:moveTo>
                  <a:pt x="0" y="0"/>
                </a:moveTo>
                <a:lnTo>
                  <a:pt x="964234" y="0"/>
                </a:lnTo>
                <a:lnTo>
                  <a:pt x="964234" y="964235"/>
                </a:lnTo>
                <a:lnTo>
                  <a:pt x="0" y="9642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0" name="Freeform 10"/>
          <p:cNvSpPr/>
          <p:nvPr/>
        </p:nvSpPr>
        <p:spPr>
          <a:xfrm>
            <a:off x="11838526" y="3802108"/>
            <a:ext cx="5420774" cy="6141548"/>
          </a:xfrm>
          <a:custGeom>
            <a:avLst/>
            <a:gdLst/>
            <a:ahLst/>
            <a:cxnLst/>
            <a:rect l="l" t="t" r="r" b="b"/>
            <a:pathLst>
              <a:path w="5420774" h="6141548">
                <a:moveTo>
                  <a:pt x="0" y="0"/>
                </a:moveTo>
                <a:lnTo>
                  <a:pt x="5420774" y="0"/>
                </a:lnTo>
                <a:lnTo>
                  <a:pt x="5420774" y="6141547"/>
                </a:lnTo>
                <a:lnTo>
                  <a:pt x="0" y="6141547"/>
                </a:lnTo>
                <a:lnTo>
                  <a:pt x="0" y="0"/>
                </a:lnTo>
                <a:close/>
              </a:path>
            </a:pathLst>
          </a:custGeom>
          <a:blipFill>
            <a:blip r:embed="rId4"/>
            <a:stretch>
              <a:fillRect t="-1327" b="-1327"/>
            </a:stretch>
          </a:blipFill>
        </p:spPr>
        <p:txBody>
          <a:bodyPr/>
          <a:lstStyle/>
          <a:p>
            <a:endParaRPr lang="en-IN"/>
          </a:p>
        </p:txBody>
      </p:sp>
      <p:sp>
        <p:nvSpPr>
          <p:cNvPr id="11" name="TextBox 11"/>
          <p:cNvSpPr txBox="1"/>
          <p:nvPr/>
        </p:nvSpPr>
        <p:spPr>
          <a:xfrm>
            <a:off x="2094092" y="4442491"/>
            <a:ext cx="8612625" cy="3133725"/>
          </a:xfrm>
          <a:prstGeom prst="rect">
            <a:avLst/>
          </a:prstGeom>
        </p:spPr>
        <p:txBody>
          <a:bodyPr lIns="0" tIns="0" rIns="0" bIns="0" rtlCol="0" anchor="t">
            <a:spAutoFit/>
          </a:bodyPr>
          <a:lstStyle/>
          <a:p>
            <a:pPr algn="l">
              <a:lnSpc>
                <a:spcPts val="12599"/>
              </a:lnSpc>
            </a:pPr>
            <a:r>
              <a:rPr lang="en-US" sz="9000" b="1">
                <a:solidFill>
                  <a:srgbClr val="010202"/>
                </a:solidFill>
                <a:latin typeface="Canva Sans Bold"/>
                <a:ea typeface="Canva Sans Bold"/>
                <a:cs typeface="Canva Sans Bold"/>
                <a:sym typeface="Canva Sans Bold"/>
              </a:rPr>
              <a:t>MINI PROJECT:</a:t>
            </a:r>
          </a:p>
          <a:p>
            <a:pPr algn="l">
              <a:lnSpc>
                <a:spcPts val="12599"/>
              </a:lnSpc>
            </a:pPr>
            <a:r>
              <a:rPr lang="en-US" sz="9000" b="1">
                <a:solidFill>
                  <a:srgbClr val="010202"/>
                </a:solidFill>
                <a:latin typeface="Canva Sans Bold"/>
                <a:ea typeface="Canva Sans Bold"/>
                <a:cs typeface="Canva Sans Bold"/>
                <a:sym typeface="Canva Sans Bold"/>
              </a:rPr>
              <a:t>MINESWEEPER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1028700"/>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algn="ctr">
                        <a:lnSpc>
                          <a:spcPts val="3359"/>
                        </a:lnSpc>
                        <a:defRPr/>
                      </a:pPr>
                      <a:r>
                        <a:rPr lang="en-US" sz="2399">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a:solidFill>
                            <a:srgbClr val="000000"/>
                          </a:solidFill>
                          <a:latin typeface="Canva Sans"/>
                          <a:ea typeface="Canva Sans"/>
                          <a:cs typeface="Canva Sans"/>
                          <a:sym typeface="Canva Sans"/>
                        </a:rPr>
                        <a:t>Round 3</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algn="ctr">
                        <a:lnSpc>
                          <a:spcPts val="3359"/>
                        </a:lnSpc>
                        <a:defRPr/>
                      </a:pPr>
                      <a:r>
                        <a:rPr lang="en-US" sz="2399">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grpSp>
        <p:nvGrpSpPr>
          <p:cNvPr id="3" name="Group 3"/>
          <p:cNvGrpSpPr/>
          <p:nvPr/>
        </p:nvGrpSpPr>
        <p:grpSpPr>
          <a:xfrm>
            <a:off x="7532275" y="3874275"/>
            <a:ext cx="10154286" cy="5916201"/>
            <a:chOff x="0" y="0"/>
            <a:chExt cx="3767668" cy="2195160"/>
          </a:xfrm>
        </p:grpSpPr>
        <p:sp>
          <p:nvSpPr>
            <p:cNvPr id="4" name="Freeform 4"/>
            <p:cNvSpPr/>
            <p:nvPr/>
          </p:nvSpPr>
          <p:spPr>
            <a:xfrm>
              <a:off x="0" y="0"/>
              <a:ext cx="3767668" cy="2195160"/>
            </a:xfrm>
            <a:custGeom>
              <a:avLst/>
              <a:gdLst/>
              <a:ahLst/>
              <a:cxnLst/>
              <a:rect l="l" t="t" r="r" b="b"/>
              <a:pathLst>
                <a:path w="3767668" h="2195160">
                  <a:moveTo>
                    <a:pt x="0" y="0"/>
                  </a:moveTo>
                  <a:lnTo>
                    <a:pt x="3767668" y="0"/>
                  </a:lnTo>
                  <a:lnTo>
                    <a:pt x="3767668" y="2195160"/>
                  </a:lnTo>
                  <a:lnTo>
                    <a:pt x="0" y="2195160"/>
                  </a:lnTo>
                  <a:close/>
                </a:path>
              </a:pathLst>
            </a:custGeom>
            <a:solidFill>
              <a:srgbClr val="F28B1B"/>
            </a:solidFill>
            <a:ln w="19050" cap="sq">
              <a:solidFill>
                <a:srgbClr val="000000"/>
              </a:solidFill>
              <a:prstDash val="solid"/>
              <a:miter/>
            </a:ln>
          </p:spPr>
          <p:txBody>
            <a:bodyPr/>
            <a:lstStyle/>
            <a:p>
              <a:endParaRPr lang="en-IN"/>
            </a:p>
          </p:txBody>
        </p:sp>
        <p:sp>
          <p:nvSpPr>
            <p:cNvPr id="5" name="TextBox 5"/>
            <p:cNvSpPr txBox="1"/>
            <p:nvPr/>
          </p:nvSpPr>
          <p:spPr>
            <a:xfrm>
              <a:off x="0" y="-161925"/>
              <a:ext cx="3767668" cy="2357085"/>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6" name="Group 6"/>
          <p:cNvGrpSpPr/>
          <p:nvPr/>
        </p:nvGrpSpPr>
        <p:grpSpPr>
          <a:xfrm>
            <a:off x="7532275" y="4185091"/>
            <a:ext cx="9727025" cy="5312938"/>
            <a:chOff x="0" y="0"/>
            <a:chExt cx="3609136" cy="1971324"/>
          </a:xfrm>
        </p:grpSpPr>
        <p:sp>
          <p:nvSpPr>
            <p:cNvPr id="7" name="Freeform 7"/>
            <p:cNvSpPr/>
            <p:nvPr/>
          </p:nvSpPr>
          <p:spPr>
            <a:xfrm>
              <a:off x="0" y="0"/>
              <a:ext cx="3609136" cy="1971324"/>
            </a:xfrm>
            <a:custGeom>
              <a:avLst/>
              <a:gdLst/>
              <a:ahLst/>
              <a:cxnLst/>
              <a:rect l="l" t="t" r="r" b="b"/>
              <a:pathLst>
                <a:path w="3609136" h="1971324">
                  <a:moveTo>
                    <a:pt x="0" y="0"/>
                  </a:moveTo>
                  <a:lnTo>
                    <a:pt x="3609136" y="0"/>
                  </a:lnTo>
                  <a:lnTo>
                    <a:pt x="3609136" y="1971324"/>
                  </a:lnTo>
                  <a:lnTo>
                    <a:pt x="0" y="1971324"/>
                  </a:lnTo>
                  <a:close/>
                </a:path>
              </a:pathLst>
            </a:custGeom>
            <a:solidFill>
              <a:srgbClr val="FFFFFF"/>
            </a:solidFill>
            <a:ln w="19050" cap="sq">
              <a:solidFill>
                <a:srgbClr val="000000"/>
              </a:solidFill>
              <a:prstDash val="solid"/>
              <a:miter/>
            </a:ln>
          </p:spPr>
          <p:txBody>
            <a:bodyPr/>
            <a:lstStyle/>
            <a:p>
              <a:endParaRPr lang="en-IN"/>
            </a:p>
          </p:txBody>
        </p:sp>
        <p:sp>
          <p:nvSpPr>
            <p:cNvPr id="8" name="TextBox 8"/>
            <p:cNvSpPr txBox="1"/>
            <p:nvPr/>
          </p:nvSpPr>
          <p:spPr>
            <a:xfrm>
              <a:off x="0" y="-161925"/>
              <a:ext cx="3609136" cy="2133249"/>
            </a:xfrm>
            <a:prstGeom prst="rect">
              <a:avLst/>
            </a:prstGeom>
          </p:spPr>
          <p:txBody>
            <a:bodyPr lIns="50800" tIns="50800" rIns="50800" bIns="50800" rtlCol="0" anchor="ctr"/>
            <a:lstStyle/>
            <a:p>
              <a:pPr marL="0" lvl="0" indent="0" algn="ctr">
                <a:lnSpc>
                  <a:spcPts val="12599"/>
                </a:lnSpc>
                <a:spcBef>
                  <a:spcPct val="0"/>
                </a:spcBef>
              </a:pPr>
              <a:endParaRPr/>
            </a:p>
          </p:txBody>
        </p:sp>
      </p:grpSp>
      <p:sp>
        <p:nvSpPr>
          <p:cNvPr id="9" name="Freeform 9"/>
          <p:cNvSpPr/>
          <p:nvPr/>
        </p:nvSpPr>
        <p:spPr>
          <a:xfrm>
            <a:off x="255189" y="4714762"/>
            <a:ext cx="7009304" cy="4001364"/>
          </a:xfrm>
          <a:custGeom>
            <a:avLst/>
            <a:gdLst/>
            <a:ahLst/>
            <a:cxnLst/>
            <a:rect l="l" t="t" r="r" b="b"/>
            <a:pathLst>
              <a:path w="7009304" h="4001364">
                <a:moveTo>
                  <a:pt x="0" y="0"/>
                </a:moveTo>
                <a:lnTo>
                  <a:pt x="7009304" y="0"/>
                </a:lnTo>
                <a:lnTo>
                  <a:pt x="7009304" y="4001364"/>
                </a:lnTo>
                <a:lnTo>
                  <a:pt x="0" y="4001364"/>
                </a:lnTo>
                <a:lnTo>
                  <a:pt x="0" y="0"/>
                </a:lnTo>
                <a:close/>
              </a:path>
            </a:pathLst>
          </a:custGeom>
          <a:blipFill>
            <a:blip r:embed="rId2"/>
            <a:stretch>
              <a:fillRect l="-3103" r="-3103"/>
            </a:stretch>
          </a:blipFill>
        </p:spPr>
        <p:txBody>
          <a:bodyPr/>
          <a:lstStyle/>
          <a:p>
            <a:endParaRPr lang="en-IN"/>
          </a:p>
        </p:txBody>
      </p:sp>
      <p:sp>
        <p:nvSpPr>
          <p:cNvPr id="10" name="TextBox 10"/>
          <p:cNvSpPr txBox="1"/>
          <p:nvPr/>
        </p:nvSpPr>
        <p:spPr>
          <a:xfrm>
            <a:off x="3284040" y="2323535"/>
            <a:ext cx="10996863" cy="1160781"/>
          </a:xfrm>
          <a:prstGeom prst="rect">
            <a:avLst/>
          </a:prstGeom>
        </p:spPr>
        <p:txBody>
          <a:bodyPr lIns="0" tIns="0" rIns="0" bIns="0" rtlCol="0" anchor="t">
            <a:spAutoFit/>
          </a:bodyPr>
          <a:lstStyle/>
          <a:p>
            <a:pPr algn="ctr">
              <a:lnSpc>
                <a:spcPts val="9519"/>
              </a:lnSpc>
            </a:pPr>
            <a:r>
              <a:rPr lang="en-US" sz="6799" b="1">
                <a:solidFill>
                  <a:srgbClr val="000000"/>
                </a:solidFill>
                <a:latin typeface="Canva Sans Bold"/>
                <a:ea typeface="Canva Sans Bold"/>
                <a:cs typeface="Canva Sans Bold"/>
                <a:sym typeface="Canva Sans Bold"/>
              </a:rPr>
              <a:t>CONDITIONALS</a:t>
            </a:r>
          </a:p>
        </p:txBody>
      </p:sp>
      <p:sp>
        <p:nvSpPr>
          <p:cNvPr id="11" name="TextBox 11"/>
          <p:cNvSpPr txBox="1"/>
          <p:nvPr/>
        </p:nvSpPr>
        <p:spPr>
          <a:xfrm>
            <a:off x="7785868" y="4390159"/>
            <a:ext cx="9219839" cy="4845652"/>
          </a:xfrm>
          <a:prstGeom prst="rect">
            <a:avLst/>
          </a:prstGeom>
        </p:spPr>
        <p:txBody>
          <a:bodyPr lIns="0" tIns="0" rIns="0" bIns="0" rtlCol="0" anchor="t">
            <a:spAutoFit/>
          </a:bodyPr>
          <a:lstStyle/>
          <a:p>
            <a:pPr marL="750534" lvl="1" indent="-375267" algn="l">
              <a:lnSpc>
                <a:spcPts val="4866"/>
              </a:lnSpc>
              <a:buFont typeface="Arial"/>
              <a:buChar char="•"/>
            </a:pPr>
            <a:r>
              <a:rPr lang="en-US" sz="3476" b="1" u="sng">
                <a:solidFill>
                  <a:srgbClr val="000000"/>
                </a:solidFill>
                <a:latin typeface="Canva Sans Bold"/>
                <a:ea typeface="Canva Sans Bold"/>
                <a:cs typeface="Canva Sans Bold"/>
                <a:sym typeface="Canva Sans Bold"/>
              </a:rPr>
              <a:t>IF STATEMENTS USED THROUGHOUT:</a:t>
            </a:r>
          </a:p>
          <a:p>
            <a:pPr algn="l">
              <a:lnSpc>
                <a:spcPts val="4866"/>
              </a:lnSpc>
            </a:pPr>
            <a:endParaRPr lang="en-US" sz="3476" b="1" u="sng">
              <a:solidFill>
                <a:srgbClr val="000000"/>
              </a:solidFill>
              <a:latin typeface="Canva Sans Bold"/>
              <a:ea typeface="Canva Sans Bold"/>
              <a:cs typeface="Canva Sans Bold"/>
              <a:sym typeface="Canva Sans Bold"/>
            </a:endParaRPr>
          </a:p>
          <a:p>
            <a:pPr marL="750534" lvl="1" indent="-375267" algn="l">
              <a:lnSpc>
                <a:spcPts val="4866"/>
              </a:lnSpc>
              <a:spcBef>
                <a:spcPct val="0"/>
              </a:spcBef>
              <a:buAutoNum type="arabicPeriod"/>
            </a:pPr>
            <a:r>
              <a:rPr lang="en-US" sz="3476">
                <a:solidFill>
                  <a:srgbClr val="000000"/>
                </a:solidFill>
                <a:latin typeface="Canva Sans"/>
                <a:ea typeface="Canva Sans"/>
                <a:cs typeface="Canva Sans"/>
                <a:sym typeface="Canva Sans"/>
              </a:rPr>
              <a:t> CHECKING GAME OVER CONDITION.</a:t>
            </a:r>
          </a:p>
          <a:p>
            <a:pPr marL="750534" lvl="1" indent="-375267" algn="l">
              <a:lnSpc>
                <a:spcPts val="4866"/>
              </a:lnSpc>
              <a:spcBef>
                <a:spcPct val="0"/>
              </a:spcBef>
              <a:buAutoNum type="arabicPeriod"/>
            </a:pPr>
            <a:r>
              <a:rPr lang="en-US" sz="3476">
                <a:solidFill>
                  <a:srgbClr val="000000"/>
                </a:solidFill>
                <a:latin typeface="Canva Sans"/>
                <a:ea typeface="Canva Sans"/>
                <a:cs typeface="Canva Sans"/>
                <a:sym typeface="Canva Sans"/>
              </a:rPr>
              <a:t>CHECKING IF A CELL HAS ALREADY BEEN REVEALED.</a:t>
            </a:r>
          </a:p>
          <a:p>
            <a:pPr marL="750534" lvl="1" indent="-375267" algn="l">
              <a:lnSpc>
                <a:spcPts val="4866"/>
              </a:lnSpc>
              <a:spcBef>
                <a:spcPct val="0"/>
              </a:spcBef>
              <a:buAutoNum type="arabicPeriod"/>
            </a:pPr>
            <a:r>
              <a:rPr lang="en-US" sz="3476">
                <a:solidFill>
                  <a:srgbClr val="000000"/>
                </a:solidFill>
                <a:latin typeface="Canva Sans"/>
                <a:ea typeface="Canva Sans"/>
                <a:cs typeface="Canva Sans"/>
                <a:sym typeface="Canva Sans"/>
              </a:rPr>
              <a:t>VALIDATING MINE PLACEMENTS.</a:t>
            </a:r>
          </a:p>
          <a:p>
            <a:pPr marL="750534" lvl="1" indent="-375267" algn="l">
              <a:lnSpc>
                <a:spcPts val="4866"/>
              </a:lnSpc>
              <a:spcBef>
                <a:spcPct val="0"/>
              </a:spcBef>
              <a:buAutoNum type="arabicPeriod"/>
            </a:pPr>
            <a:r>
              <a:rPr lang="en-US" sz="3476">
                <a:solidFill>
                  <a:srgbClr val="000000"/>
                </a:solidFill>
                <a:latin typeface="Canva Sans"/>
                <a:ea typeface="Canva Sans"/>
                <a:cs typeface="Canva Sans"/>
                <a:sym typeface="Canva Sans"/>
              </a:rPr>
              <a:t>RENDERING VISUALS BASED ON GAME STATE.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509588"/>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algn="ctr">
                        <a:lnSpc>
                          <a:spcPts val="3359"/>
                        </a:lnSpc>
                        <a:defRPr/>
                      </a:pPr>
                      <a:r>
                        <a:rPr lang="en-US" sz="2399">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a:solidFill>
                            <a:srgbClr val="000000"/>
                          </a:solidFill>
                          <a:latin typeface="Canva Sans"/>
                          <a:ea typeface="Canva Sans"/>
                          <a:cs typeface="Canva Sans"/>
                          <a:sym typeface="Canva Sans"/>
                        </a:rPr>
                        <a:t>Round 3</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algn="ctr">
                        <a:lnSpc>
                          <a:spcPts val="3359"/>
                        </a:lnSpc>
                        <a:defRPr/>
                      </a:pPr>
                      <a:r>
                        <a:rPr lang="en-US" sz="2399">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grpSp>
        <p:nvGrpSpPr>
          <p:cNvPr id="3" name="Group 3"/>
          <p:cNvGrpSpPr/>
          <p:nvPr/>
        </p:nvGrpSpPr>
        <p:grpSpPr>
          <a:xfrm>
            <a:off x="6922568" y="4493625"/>
            <a:ext cx="4827671" cy="4146533"/>
            <a:chOff x="0" y="0"/>
            <a:chExt cx="1791270" cy="1538539"/>
          </a:xfrm>
        </p:grpSpPr>
        <p:sp>
          <p:nvSpPr>
            <p:cNvPr id="4" name="Freeform 4"/>
            <p:cNvSpPr/>
            <p:nvPr/>
          </p:nvSpPr>
          <p:spPr>
            <a:xfrm>
              <a:off x="0" y="0"/>
              <a:ext cx="1791270" cy="1538539"/>
            </a:xfrm>
            <a:custGeom>
              <a:avLst/>
              <a:gdLst/>
              <a:ahLst/>
              <a:cxnLst/>
              <a:rect l="l" t="t" r="r" b="b"/>
              <a:pathLst>
                <a:path w="1791270" h="1538539">
                  <a:moveTo>
                    <a:pt x="0" y="0"/>
                  </a:moveTo>
                  <a:lnTo>
                    <a:pt x="1791270" y="0"/>
                  </a:lnTo>
                  <a:lnTo>
                    <a:pt x="1791270" y="1538539"/>
                  </a:lnTo>
                  <a:lnTo>
                    <a:pt x="0" y="1538539"/>
                  </a:lnTo>
                  <a:close/>
                </a:path>
              </a:pathLst>
            </a:custGeom>
            <a:solidFill>
              <a:srgbClr val="F28B1B"/>
            </a:solidFill>
            <a:ln w="19050" cap="sq">
              <a:solidFill>
                <a:srgbClr val="000000"/>
              </a:solidFill>
              <a:prstDash val="solid"/>
              <a:miter/>
            </a:ln>
          </p:spPr>
          <p:txBody>
            <a:bodyPr/>
            <a:lstStyle/>
            <a:p>
              <a:endParaRPr lang="en-IN"/>
            </a:p>
          </p:txBody>
        </p:sp>
        <p:sp>
          <p:nvSpPr>
            <p:cNvPr id="5" name="TextBox 5"/>
            <p:cNvSpPr txBox="1"/>
            <p:nvPr/>
          </p:nvSpPr>
          <p:spPr>
            <a:xfrm>
              <a:off x="0" y="-161925"/>
              <a:ext cx="1791270" cy="1700464"/>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6" name="Group 6"/>
          <p:cNvGrpSpPr/>
          <p:nvPr/>
        </p:nvGrpSpPr>
        <p:grpSpPr>
          <a:xfrm>
            <a:off x="12626540" y="4493625"/>
            <a:ext cx="4827671" cy="4146533"/>
            <a:chOff x="0" y="0"/>
            <a:chExt cx="1791270" cy="1538539"/>
          </a:xfrm>
        </p:grpSpPr>
        <p:sp>
          <p:nvSpPr>
            <p:cNvPr id="7" name="Freeform 7"/>
            <p:cNvSpPr/>
            <p:nvPr/>
          </p:nvSpPr>
          <p:spPr>
            <a:xfrm>
              <a:off x="0" y="0"/>
              <a:ext cx="1791270" cy="1538539"/>
            </a:xfrm>
            <a:custGeom>
              <a:avLst/>
              <a:gdLst/>
              <a:ahLst/>
              <a:cxnLst/>
              <a:rect l="l" t="t" r="r" b="b"/>
              <a:pathLst>
                <a:path w="1791270" h="1538539">
                  <a:moveTo>
                    <a:pt x="0" y="0"/>
                  </a:moveTo>
                  <a:lnTo>
                    <a:pt x="1791270" y="0"/>
                  </a:lnTo>
                  <a:lnTo>
                    <a:pt x="1791270" y="1538539"/>
                  </a:lnTo>
                  <a:lnTo>
                    <a:pt x="0" y="1538539"/>
                  </a:lnTo>
                  <a:close/>
                </a:path>
              </a:pathLst>
            </a:custGeom>
            <a:solidFill>
              <a:srgbClr val="F28B1B"/>
            </a:solidFill>
            <a:ln w="19050" cap="sq">
              <a:solidFill>
                <a:srgbClr val="000000"/>
              </a:solidFill>
              <a:prstDash val="solid"/>
              <a:miter/>
            </a:ln>
          </p:spPr>
          <p:txBody>
            <a:bodyPr/>
            <a:lstStyle/>
            <a:p>
              <a:endParaRPr lang="en-IN"/>
            </a:p>
          </p:txBody>
        </p:sp>
        <p:sp>
          <p:nvSpPr>
            <p:cNvPr id="8" name="TextBox 8"/>
            <p:cNvSpPr txBox="1"/>
            <p:nvPr/>
          </p:nvSpPr>
          <p:spPr>
            <a:xfrm>
              <a:off x="0" y="-161925"/>
              <a:ext cx="1791270" cy="1700464"/>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9" name="Group 9"/>
          <p:cNvGrpSpPr/>
          <p:nvPr/>
        </p:nvGrpSpPr>
        <p:grpSpPr>
          <a:xfrm>
            <a:off x="6730164" y="4299635"/>
            <a:ext cx="4827671" cy="4146533"/>
            <a:chOff x="0" y="0"/>
            <a:chExt cx="1791270" cy="1538539"/>
          </a:xfrm>
        </p:grpSpPr>
        <p:sp>
          <p:nvSpPr>
            <p:cNvPr id="10" name="Freeform 10"/>
            <p:cNvSpPr/>
            <p:nvPr/>
          </p:nvSpPr>
          <p:spPr>
            <a:xfrm>
              <a:off x="0" y="0"/>
              <a:ext cx="1791270" cy="1538539"/>
            </a:xfrm>
            <a:custGeom>
              <a:avLst/>
              <a:gdLst/>
              <a:ahLst/>
              <a:cxnLst/>
              <a:rect l="l" t="t" r="r" b="b"/>
              <a:pathLst>
                <a:path w="1791270" h="1538539">
                  <a:moveTo>
                    <a:pt x="0" y="0"/>
                  </a:moveTo>
                  <a:lnTo>
                    <a:pt x="1791270" y="0"/>
                  </a:lnTo>
                  <a:lnTo>
                    <a:pt x="1791270" y="1538539"/>
                  </a:lnTo>
                  <a:lnTo>
                    <a:pt x="0" y="1538539"/>
                  </a:lnTo>
                  <a:close/>
                </a:path>
              </a:pathLst>
            </a:custGeom>
            <a:solidFill>
              <a:srgbClr val="FFFFFF"/>
            </a:solidFill>
            <a:ln w="19050" cap="sq">
              <a:solidFill>
                <a:srgbClr val="000000"/>
              </a:solidFill>
              <a:prstDash val="solid"/>
              <a:miter/>
            </a:ln>
          </p:spPr>
          <p:txBody>
            <a:bodyPr/>
            <a:lstStyle/>
            <a:p>
              <a:endParaRPr lang="en-IN"/>
            </a:p>
          </p:txBody>
        </p:sp>
        <p:sp>
          <p:nvSpPr>
            <p:cNvPr id="11" name="TextBox 11"/>
            <p:cNvSpPr txBox="1"/>
            <p:nvPr/>
          </p:nvSpPr>
          <p:spPr>
            <a:xfrm>
              <a:off x="0" y="-161925"/>
              <a:ext cx="1791270" cy="1700464"/>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12" name="Group 12"/>
          <p:cNvGrpSpPr/>
          <p:nvPr/>
        </p:nvGrpSpPr>
        <p:grpSpPr>
          <a:xfrm>
            <a:off x="12431629" y="4299635"/>
            <a:ext cx="4827671" cy="4146533"/>
            <a:chOff x="0" y="0"/>
            <a:chExt cx="1791270" cy="1538539"/>
          </a:xfrm>
        </p:grpSpPr>
        <p:sp>
          <p:nvSpPr>
            <p:cNvPr id="13" name="Freeform 13"/>
            <p:cNvSpPr/>
            <p:nvPr/>
          </p:nvSpPr>
          <p:spPr>
            <a:xfrm>
              <a:off x="0" y="0"/>
              <a:ext cx="1791270" cy="1538539"/>
            </a:xfrm>
            <a:custGeom>
              <a:avLst/>
              <a:gdLst/>
              <a:ahLst/>
              <a:cxnLst/>
              <a:rect l="l" t="t" r="r" b="b"/>
              <a:pathLst>
                <a:path w="1791270" h="1538539">
                  <a:moveTo>
                    <a:pt x="0" y="0"/>
                  </a:moveTo>
                  <a:lnTo>
                    <a:pt x="1791270" y="0"/>
                  </a:lnTo>
                  <a:lnTo>
                    <a:pt x="1791270" y="1538539"/>
                  </a:lnTo>
                  <a:lnTo>
                    <a:pt x="0" y="1538539"/>
                  </a:lnTo>
                  <a:close/>
                </a:path>
              </a:pathLst>
            </a:custGeom>
            <a:solidFill>
              <a:srgbClr val="FFFFFF"/>
            </a:solidFill>
            <a:ln w="19050" cap="sq">
              <a:solidFill>
                <a:srgbClr val="000000"/>
              </a:solidFill>
              <a:prstDash val="solid"/>
              <a:miter/>
            </a:ln>
          </p:spPr>
          <p:txBody>
            <a:bodyPr/>
            <a:lstStyle/>
            <a:p>
              <a:endParaRPr lang="en-IN"/>
            </a:p>
          </p:txBody>
        </p:sp>
        <p:sp>
          <p:nvSpPr>
            <p:cNvPr id="14" name="TextBox 14"/>
            <p:cNvSpPr txBox="1"/>
            <p:nvPr/>
          </p:nvSpPr>
          <p:spPr>
            <a:xfrm>
              <a:off x="0" y="-161925"/>
              <a:ext cx="1791270" cy="1700464"/>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15" name="Group 15"/>
          <p:cNvGrpSpPr/>
          <p:nvPr/>
        </p:nvGrpSpPr>
        <p:grpSpPr>
          <a:xfrm>
            <a:off x="1216693" y="4493625"/>
            <a:ext cx="4827671" cy="4146533"/>
            <a:chOff x="0" y="0"/>
            <a:chExt cx="1791270" cy="1538539"/>
          </a:xfrm>
        </p:grpSpPr>
        <p:sp>
          <p:nvSpPr>
            <p:cNvPr id="16" name="Freeform 16"/>
            <p:cNvSpPr/>
            <p:nvPr/>
          </p:nvSpPr>
          <p:spPr>
            <a:xfrm>
              <a:off x="0" y="0"/>
              <a:ext cx="1791270" cy="1538539"/>
            </a:xfrm>
            <a:custGeom>
              <a:avLst/>
              <a:gdLst/>
              <a:ahLst/>
              <a:cxnLst/>
              <a:rect l="l" t="t" r="r" b="b"/>
              <a:pathLst>
                <a:path w="1791270" h="1538539">
                  <a:moveTo>
                    <a:pt x="0" y="0"/>
                  </a:moveTo>
                  <a:lnTo>
                    <a:pt x="1791270" y="0"/>
                  </a:lnTo>
                  <a:lnTo>
                    <a:pt x="1791270" y="1538539"/>
                  </a:lnTo>
                  <a:lnTo>
                    <a:pt x="0" y="1538539"/>
                  </a:lnTo>
                  <a:close/>
                </a:path>
              </a:pathLst>
            </a:custGeom>
            <a:solidFill>
              <a:srgbClr val="F28B1B"/>
            </a:solidFill>
            <a:ln w="19050" cap="sq">
              <a:solidFill>
                <a:srgbClr val="000000"/>
              </a:solidFill>
              <a:prstDash val="solid"/>
              <a:miter/>
            </a:ln>
          </p:spPr>
          <p:txBody>
            <a:bodyPr/>
            <a:lstStyle/>
            <a:p>
              <a:endParaRPr lang="en-IN"/>
            </a:p>
          </p:txBody>
        </p:sp>
        <p:sp>
          <p:nvSpPr>
            <p:cNvPr id="17" name="TextBox 17"/>
            <p:cNvSpPr txBox="1"/>
            <p:nvPr/>
          </p:nvSpPr>
          <p:spPr>
            <a:xfrm>
              <a:off x="0" y="-161925"/>
              <a:ext cx="1791270" cy="1700464"/>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18" name="Group 18"/>
          <p:cNvGrpSpPr/>
          <p:nvPr/>
        </p:nvGrpSpPr>
        <p:grpSpPr>
          <a:xfrm>
            <a:off x="1026193" y="4299635"/>
            <a:ext cx="4827671" cy="4146533"/>
            <a:chOff x="0" y="0"/>
            <a:chExt cx="1791270" cy="1538539"/>
          </a:xfrm>
        </p:grpSpPr>
        <p:sp>
          <p:nvSpPr>
            <p:cNvPr id="19" name="Freeform 19"/>
            <p:cNvSpPr/>
            <p:nvPr/>
          </p:nvSpPr>
          <p:spPr>
            <a:xfrm>
              <a:off x="0" y="0"/>
              <a:ext cx="1791270" cy="1538539"/>
            </a:xfrm>
            <a:custGeom>
              <a:avLst/>
              <a:gdLst/>
              <a:ahLst/>
              <a:cxnLst/>
              <a:rect l="l" t="t" r="r" b="b"/>
              <a:pathLst>
                <a:path w="1791270" h="1538539">
                  <a:moveTo>
                    <a:pt x="0" y="0"/>
                  </a:moveTo>
                  <a:lnTo>
                    <a:pt x="1791270" y="0"/>
                  </a:lnTo>
                  <a:lnTo>
                    <a:pt x="1791270" y="1538539"/>
                  </a:lnTo>
                  <a:lnTo>
                    <a:pt x="0" y="1538539"/>
                  </a:lnTo>
                  <a:close/>
                </a:path>
              </a:pathLst>
            </a:custGeom>
            <a:solidFill>
              <a:srgbClr val="FFFFFF"/>
            </a:solidFill>
            <a:ln w="19050" cap="sq">
              <a:solidFill>
                <a:srgbClr val="000000"/>
              </a:solidFill>
              <a:prstDash val="solid"/>
              <a:miter/>
            </a:ln>
          </p:spPr>
          <p:txBody>
            <a:bodyPr/>
            <a:lstStyle/>
            <a:p>
              <a:endParaRPr lang="en-IN"/>
            </a:p>
          </p:txBody>
        </p:sp>
        <p:sp>
          <p:nvSpPr>
            <p:cNvPr id="20" name="TextBox 20"/>
            <p:cNvSpPr txBox="1"/>
            <p:nvPr/>
          </p:nvSpPr>
          <p:spPr>
            <a:xfrm>
              <a:off x="0" y="-161925"/>
              <a:ext cx="1791270" cy="1700464"/>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21" name="Group 21"/>
          <p:cNvGrpSpPr/>
          <p:nvPr/>
        </p:nvGrpSpPr>
        <p:grpSpPr>
          <a:xfrm>
            <a:off x="1216693" y="4727338"/>
            <a:ext cx="847701" cy="807965"/>
            <a:chOff x="0" y="0"/>
            <a:chExt cx="812800" cy="774700"/>
          </a:xfrm>
        </p:grpSpPr>
        <p:sp>
          <p:nvSpPr>
            <p:cNvPr id="22" name="Freeform 22"/>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28B1B"/>
            </a:solidFill>
            <a:ln w="19050" cap="sq">
              <a:solidFill>
                <a:srgbClr val="000000"/>
              </a:solidFill>
              <a:prstDash val="solid"/>
              <a:miter/>
            </a:ln>
          </p:spPr>
          <p:txBody>
            <a:bodyPr/>
            <a:lstStyle/>
            <a:p>
              <a:endParaRPr lang="en-IN"/>
            </a:p>
          </p:txBody>
        </p:sp>
        <p:sp>
          <p:nvSpPr>
            <p:cNvPr id="23" name="TextBox 23"/>
            <p:cNvSpPr txBox="1"/>
            <p:nvPr/>
          </p:nvSpPr>
          <p:spPr>
            <a:xfrm>
              <a:off x="228600" y="266700"/>
              <a:ext cx="355600" cy="342900"/>
            </a:xfrm>
            <a:prstGeom prst="rect">
              <a:avLst/>
            </a:prstGeom>
          </p:spPr>
          <p:txBody>
            <a:bodyPr lIns="50800" tIns="50800" rIns="50800" bIns="50800" rtlCol="0" anchor="ctr"/>
            <a:lstStyle/>
            <a:p>
              <a:pPr marL="0" lvl="0" indent="0" algn="ctr">
                <a:lnSpc>
                  <a:spcPts val="139"/>
                </a:lnSpc>
                <a:spcBef>
                  <a:spcPct val="0"/>
                </a:spcBef>
              </a:pPr>
              <a:endParaRPr/>
            </a:p>
          </p:txBody>
        </p:sp>
      </p:grpSp>
      <p:grpSp>
        <p:nvGrpSpPr>
          <p:cNvPr id="24" name="Group 24"/>
          <p:cNvGrpSpPr/>
          <p:nvPr/>
        </p:nvGrpSpPr>
        <p:grpSpPr>
          <a:xfrm>
            <a:off x="6922568" y="4727338"/>
            <a:ext cx="847701" cy="807965"/>
            <a:chOff x="0" y="0"/>
            <a:chExt cx="812800" cy="774700"/>
          </a:xfrm>
        </p:grpSpPr>
        <p:sp>
          <p:nvSpPr>
            <p:cNvPr id="25" name="Freeform 25"/>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28B1B"/>
            </a:solidFill>
            <a:ln w="19050" cap="sq">
              <a:solidFill>
                <a:srgbClr val="000000"/>
              </a:solidFill>
              <a:prstDash val="solid"/>
              <a:miter/>
            </a:ln>
          </p:spPr>
          <p:txBody>
            <a:bodyPr/>
            <a:lstStyle/>
            <a:p>
              <a:endParaRPr lang="en-IN"/>
            </a:p>
          </p:txBody>
        </p:sp>
        <p:sp>
          <p:nvSpPr>
            <p:cNvPr id="26" name="TextBox 26"/>
            <p:cNvSpPr txBox="1"/>
            <p:nvPr/>
          </p:nvSpPr>
          <p:spPr>
            <a:xfrm>
              <a:off x="228600" y="266700"/>
              <a:ext cx="355600" cy="342900"/>
            </a:xfrm>
            <a:prstGeom prst="rect">
              <a:avLst/>
            </a:prstGeom>
          </p:spPr>
          <p:txBody>
            <a:bodyPr lIns="50800" tIns="50800" rIns="50800" bIns="50800" rtlCol="0" anchor="ctr"/>
            <a:lstStyle/>
            <a:p>
              <a:pPr marL="0" lvl="0" indent="0" algn="ctr">
                <a:lnSpc>
                  <a:spcPts val="139"/>
                </a:lnSpc>
                <a:spcBef>
                  <a:spcPct val="0"/>
                </a:spcBef>
              </a:pPr>
              <a:endParaRPr/>
            </a:p>
          </p:txBody>
        </p:sp>
      </p:grpSp>
      <p:grpSp>
        <p:nvGrpSpPr>
          <p:cNvPr id="27" name="Group 27"/>
          <p:cNvGrpSpPr/>
          <p:nvPr/>
        </p:nvGrpSpPr>
        <p:grpSpPr>
          <a:xfrm>
            <a:off x="12626540" y="4739517"/>
            <a:ext cx="847701" cy="807965"/>
            <a:chOff x="0" y="0"/>
            <a:chExt cx="812800" cy="774700"/>
          </a:xfrm>
        </p:grpSpPr>
        <p:sp>
          <p:nvSpPr>
            <p:cNvPr id="28" name="Freeform 28"/>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28B1B"/>
            </a:solidFill>
            <a:ln w="19050" cap="sq">
              <a:solidFill>
                <a:srgbClr val="000000"/>
              </a:solidFill>
              <a:prstDash val="solid"/>
              <a:miter/>
            </a:ln>
          </p:spPr>
          <p:txBody>
            <a:bodyPr/>
            <a:lstStyle/>
            <a:p>
              <a:endParaRPr lang="en-IN"/>
            </a:p>
          </p:txBody>
        </p:sp>
        <p:sp>
          <p:nvSpPr>
            <p:cNvPr id="29" name="TextBox 29"/>
            <p:cNvSpPr txBox="1"/>
            <p:nvPr/>
          </p:nvSpPr>
          <p:spPr>
            <a:xfrm>
              <a:off x="228600" y="266700"/>
              <a:ext cx="355600" cy="342900"/>
            </a:xfrm>
            <a:prstGeom prst="rect">
              <a:avLst/>
            </a:prstGeom>
          </p:spPr>
          <p:txBody>
            <a:bodyPr lIns="50800" tIns="50800" rIns="50800" bIns="50800" rtlCol="0" anchor="ctr"/>
            <a:lstStyle/>
            <a:p>
              <a:pPr marL="0" lvl="0" indent="0" algn="ctr">
                <a:lnSpc>
                  <a:spcPts val="139"/>
                </a:lnSpc>
                <a:spcBef>
                  <a:spcPct val="0"/>
                </a:spcBef>
              </a:pPr>
              <a:endParaRPr/>
            </a:p>
          </p:txBody>
        </p:sp>
      </p:grpSp>
      <p:sp>
        <p:nvSpPr>
          <p:cNvPr id="30" name="TextBox 30"/>
          <p:cNvSpPr txBox="1"/>
          <p:nvPr/>
        </p:nvSpPr>
        <p:spPr>
          <a:xfrm>
            <a:off x="3440029" y="2268403"/>
            <a:ext cx="10996863" cy="1177291"/>
          </a:xfrm>
          <a:prstGeom prst="rect">
            <a:avLst/>
          </a:prstGeom>
        </p:spPr>
        <p:txBody>
          <a:bodyPr lIns="0" tIns="0" rIns="0" bIns="0" rtlCol="0" anchor="t">
            <a:spAutoFit/>
          </a:bodyPr>
          <a:lstStyle/>
          <a:p>
            <a:pPr algn="ctr">
              <a:lnSpc>
                <a:spcPts val="9659"/>
              </a:lnSpc>
            </a:pPr>
            <a:r>
              <a:rPr lang="en-US" sz="6899" b="1">
                <a:solidFill>
                  <a:srgbClr val="000000"/>
                </a:solidFill>
                <a:latin typeface="Canva Sans Bold"/>
                <a:ea typeface="Canva Sans Bold"/>
                <a:cs typeface="Canva Sans Bold"/>
                <a:sym typeface="Canva Sans Bold"/>
              </a:rPr>
              <a:t> FINDINGS</a:t>
            </a:r>
          </a:p>
        </p:txBody>
      </p:sp>
      <p:sp>
        <p:nvSpPr>
          <p:cNvPr id="31" name="TextBox 31"/>
          <p:cNvSpPr txBox="1"/>
          <p:nvPr/>
        </p:nvSpPr>
        <p:spPr>
          <a:xfrm>
            <a:off x="2140606" y="4622563"/>
            <a:ext cx="2979845" cy="4077843"/>
          </a:xfrm>
          <a:prstGeom prst="rect">
            <a:avLst/>
          </a:prstGeom>
        </p:spPr>
        <p:txBody>
          <a:bodyPr lIns="0" tIns="0" rIns="0" bIns="0" rtlCol="0" anchor="t">
            <a:spAutoFit/>
          </a:bodyPr>
          <a:lstStyle/>
          <a:p>
            <a:pPr algn="ctr">
              <a:lnSpc>
                <a:spcPts val="5435"/>
              </a:lnSpc>
            </a:pPr>
            <a:r>
              <a:rPr lang="en-US" sz="3599" b="1">
                <a:solidFill>
                  <a:srgbClr val="000000"/>
                </a:solidFill>
                <a:latin typeface="Canva Sans Bold"/>
                <a:ea typeface="Canva Sans Bold"/>
                <a:cs typeface="Canva Sans Bold"/>
                <a:sym typeface="Canva Sans Bold"/>
              </a:rPr>
              <a:t>Functional and visually interactive grid-based game.</a:t>
            </a:r>
          </a:p>
          <a:p>
            <a:pPr algn="ctr">
              <a:lnSpc>
                <a:spcPts val="5435"/>
              </a:lnSpc>
            </a:pPr>
            <a:endParaRPr lang="en-US" sz="3599" b="1">
              <a:solidFill>
                <a:srgbClr val="000000"/>
              </a:solidFill>
              <a:latin typeface="Canva Sans Bold"/>
              <a:ea typeface="Canva Sans Bold"/>
              <a:cs typeface="Canva Sans Bold"/>
              <a:sym typeface="Canva Sans Bold"/>
            </a:endParaRPr>
          </a:p>
        </p:txBody>
      </p:sp>
      <p:sp>
        <p:nvSpPr>
          <p:cNvPr id="32" name="TextBox 32"/>
          <p:cNvSpPr txBox="1"/>
          <p:nvPr/>
        </p:nvSpPr>
        <p:spPr>
          <a:xfrm>
            <a:off x="7770270" y="4708939"/>
            <a:ext cx="3512039" cy="3957955"/>
          </a:xfrm>
          <a:prstGeom prst="rect">
            <a:avLst/>
          </a:prstGeom>
        </p:spPr>
        <p:txBody>
          <a:bodyPr lIns="0" tIns="0" rIns="0" bIns="0" rtlCol="0" anchor="t">
            <a:spAutoFit/>
          </a:bodyPr>
          <a:lstStyle/>
          <a:p>
            <a:pPr algn="ctr">
              <a:lnSpc>
                <a:spcPts val="5284"/>
              </a:lnSpc>
            </a:pPr>
            <a:r>
              <a:rPr lang="en-US" sz="3499" b="1">
                <a:solidFill>
                  <a:srgbClr val="000000"/>
                </a:solidFill>
                <a:latin typeface="Canva Sans Bold"/>
                <a:ea typeface="Canva Sans Bold"/>
                <a:cs typeface="Canva Sans Bold"/>
                <a:sym typeface="Canva Sans Bold"/>
              </a:rPr>
              <a:t>Recursive reveal algorithm works effectively for empty cells.</a:t>
            </a:r>
          </a:p>
          <a:p>
            <a:pPr algn="ctr">
              <a:lnSpc>
                <a:spcPts val="5284"/>
              </a:lnSpc>
            </a:pPr>
            <a:endParaRPr lang="en-US" sz="3499" b="1">
              <a:solidFill>
                <a:srgbClr val="000000"/>
              </a:solidFill>
              <a:latin typeface="Canva Sans Bold"/>
              <a:ea typeface="Canva Sans Bold"/>
              <a:cs typeface="Canva Sans Bold"/>
              <a:sym typeface="Canva Sans Bold"/>
            </a:endParaRPr>
          </a:p>
        </p:txBody>
      </p:sp>
      <p:sp>
        <p:nvSpPr>
          <p:cNvPr id="33" name="TextBox 33"/>
          <p:cNvSpPr txBox="1"/>
          <p:nvPr/>
        </p:nvSpPr>
        <p:spPr>
          <a:xfrm>
            <a:off x="13550441" y="4863337"/>
            <a:ext cx="3270888" cy="3630109"/>
          </a:xfrm>
          <a:prstGeom prst="rect">
            <a:avLst/>
          </a:prstGeom>
        </p:spPr>
        <p:txBody>
          <a:bodyPr lIns="0" tIns="0" rIns="0" bIns="0" rtlCol="0" anchor="t">
            <a:spAutoFit/>
          </a:bodyPr>
          <a:lstStyle/>
          <a:p>
            <a:pPr algn="ctr">
              <a:lnSpc>
                <a:spcPts val="5803"/>
              </a:lnSpc>
            </a:pPr>
            <a:r>
              <a:rPr lang="en-US" sz="3843" b="1" dirty="0">
                <a:solidFill>
                  <a:srgbClr val="000000"/>
                </a:solidFill>
                <a:latin typeface="Canva Sans Bold"/>
                <a:ea typeface="Canva Sans Bold"/>
                <a:cs typeface="Canva Sans Bold"/>
                <a:sym typeface="Canva Sans Bold"/>
              </a:rPr>
              <a:t>Game logic correctly ends on mine click.</a:t>
            </a:r>
          </a:p>
          <a:p>
            <a:pPr algn="ctr">
              <a:lnSpc>
                <a:spcPts val="5803"/>
              </a:lnSpc>
            </a:pPr>
            <a:endParaRPr lang="en-US" sz="3843" b="1" dirty="0">
              <a:solidFill>
                <a:srgbClr val="000000"/>
              </a:solidFill>
              <a:latin typeface="Canva Sans Bold"/>
              <a:ea typeface="Canva Sans Bold"/>
              <a:cs typeface="Canva Sans Bold"/>
              <a:sym typeface="Canva Sans Bo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509588"/>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marL="0" lvl="0" indent="0" algn="ctr">
                        <a:lnSpc>
                          <a:spcPts val="3359"/>
                        </a:lnSpc>
                        <a:spcBef>
                          <a:spcPct val="0"/>
                        </a:spcBef>
                        <a:defRPr/>
                      </a:pPr>
                      <a:r>
                        <a:rPr lang="en-US" sz="2399" u="none">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marL="0" lvl="0" indent="0" algn="ctr">
                        <a:lnSpc>
                          <a:spcPts val="3359"/>
                        </a:lnSpc>
                        <a:spcBef>
                          <a:spcPct val="0"/>
                        </a:spcBef>
                        <a:defRPr/>
                      </a:pPr>
                      <a:r>
                        <a:rPr lang="en-US" sz="2399">
                          <a:solidFill>
                            <a:srgbClr val="000000"/>
                          </a:solidFill>
                          <a:latin typeface="Canva Sans"/>
                          <a:ea typeface="Canva Sans"/>
                          <a:cs typeface="Canva Sans"/>
                          <a:sym typeface="Canva Sans"/>
                        </a:rPr>
                        <a:t>Play</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marL="0" lvl="0" indent="0" algn="ctr">
                        <a:lnSpc>
                          <a:spcPts val="3359"/>
                        </a:lnSpc>
                        <a:spcBef>
                          <a:spcPct val="0"/>
                        </a:spcBef>
                        <a:defRPr/>
                      </a:pPr>
                      <a:r>
                        <a:rPr lang="en-US" sz="2399" u="none">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pic>
        <p:nvPicPr>
          <p:cNvPr id="3" name="Picture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4090" b="11017"/>
          <a:stretch>
            <a:fillRect/>
          </a:stretch>
        </p:blipFill>
        <p:spPr>
          <a:xfrm>
            <a:off x="1882376" y="3522130"/>
            <a:ext cx="14710597" cy="6587348"/>
          </a:xfrm>
          <a:prstGeom prst="rect">
            <a:avLst/>
          </a:prstGeom>
        </p:spPr>
      </p:pic>
      <p:sp>
        <p:nvSpPr>
          <p:cNvPr id="4" name="TextBox 4"/>
          <p:cNvSpPr txBox="1"/>
          <p:nvPr/>
        </p:nvSpPr>
        <p:spPr>
          <a:xfrm>
            <a:off x="1953306" y="1623480"/>
            <a:ext cx="14568738" cy="1898650"/>
          </a:xfrm>
          <a:prstGeom prst="rect">
            <a:avLst/>
          </a:prstGeom>
        </p:spPr>
        <p:txBody>
          <a:bodyPr lIns="0" tIns="0" rIns="0" bIns="0" rtlCol="0" anchor="t">
            <a:spAutoFit/>
          </a:bodyPr>
          <a:lstStyle/>
          <a:p>
            <a:pPr algn="ctr">
              <a:lnSpc>
                <a:spcPts val="7699"/>
              </a:lnSpc>
            </a:pPr>
            <a:r>
              <a:rPr lang="en-US" sz="5499" b="1" u="sng" dirty="0">
                <a:solidFill>
                  <a:srgbClr val="000000"/>
                </a:solidFill>
                <a:latin typeface="Canva Sans Bold"/>
                <a:ea typeface="Canva Sans Bold"/>
                <a:cs typeface="Canva Sans Bold"/>
                <a:sym typeface="Canva Sans Bold"/>
                <a:hlinkClick r:id="rId5" tooltip="http://localhost:8888/notebooks/Introduction%20to%20Python/Game.ipynb"/>
              </a:rPr>
              <a:t>GAME - CODE</a:t>
            </a:r>
          </a:p>
          <a:p>
            <a:pPr algn="ctr">
              <a:lnSpc>
                <a:spcPts val="7699"/>
              </a:lnSpc>
            </a:pPr>
            <a:r>
              <a:rPr lang="en-US" sz="5499" b="1" u="sng" dirty="0">
                <a:solidFill>
                  <a:srgbClr val="000000"/>
                </a:solidFill>
                <a:latin typeface="Canva Sans Bold"/>
                <a:ea typeface="Canva Sans Bold"/>
                <a:cs typeface="Canva Sans Bold"/>
                <a:sym typeface="Canva Sans Bold"/>
              </a:rPr>
              <a:t>GAME - DEMO</a:t>
            </a:r>
            <a:endParaRPr lang="en-US" sz="5499" b="1" u="sng" dirty="0">
              <a:solidFill>
                <a:srgbClr val="000000"/>
              </a:solidFill>
              <a:latin typeface="Canva Sans Bold"/>
              <a:ea typeface="Canva Sans Bold"/>
              <a:cs typeface="Canva Sans Bold"/>
              <a:sym typeface="Canva Sans Bold"/>
              <a:hlinkClick r:id="rId5" tooltip="http://localhost:8888/notebooks/Introduction%20to%20Python/Game.ipynb"/>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3"/>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1361523068"/>
              </p:ext>
            </p:extLst>
          </p:nvPr>
        </p:nvGraphicFramePr>
        <p:xfrm>
          <a:off x="1028699" y="616822"/>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algn="ctr">
                        <a:lnSpc>
                          <a:spcPts val="3359"/>
                        </a:lnSpc>
                        <a:defRPr/>
                      </a:pPr>
                      <a:r>
                        <a:rPr lang="en-US" sz="2399">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dirty="0">
                          <a:solidFill>
                            <a:srgbClr val="FFFFFF"/>
                          </a:solidFill>
                          <a:latin typeface="Canva Sans"/>
                          <a:ea typeface="Canva Sans"/>
                          <a:cs typeface="Canva Sans"/>
                          <a:sym typeface="Canva Sans"/>
                        </a:rPr>
                        <a:t>Round 3</a:t>
                      </a:r>
                      <a:endParaRPr lang="en-US" sz="11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dirty="0">
                          <a:solidFill>
                            <a:srgbClr val="000000"/>
                          </a:solidFill>
                          <a:latin typeface="Canva Sans"/>
                          <a:ea typeface="Canva Sans"/>
                          <a:cs typeface="Canva Sans"/>
                          <a:sym typeface="Canva Sans"/>
                        </a:rPr>
                        <a:t>Final Results</a:t>
                      </a:r>
                      <a:endParaRPr lang="en-US" sz="11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extLst>
                  <a:ext uri="{0D108BD9-81ED-4DB2-BD59-A6C34878D82A}">
                    <a16:rowId xmlns:a16="http://schemas.microsoft.com/office/drawing/2014/main" val="10000"/>
                  </a:ext>
                </a:extLst>
              </a:tr>
            </a:tbl>
          </a:graphicData>
        </a:graphic>
      </p:graphicFrame>
      <p:grpSp>
        <p:nvGrpSpPr>
          <p:cNvPr id="3" name="Group 3"/>
          <p:cNvGrpSpPr/>
          <p:nvPr/>
        </p:nvGrpSpPr>
        <p:grpSpPr>
          <a:xfrm>
            <a:off x="1028700" y="4011930"/>
            <a:ext cx="4827671" cy="6075426"/>
            <a:chOff x="0" y="0"/>
            <a:chExt cx="1791270" cy="2328315"/>
          </a:xfrm>
        </p:grpSpPr>
        <p:sp>
          <p:nvSpPr>
            <p:cNvPr id="4" name="Freeform 4"/>
            <p:cNvSpPr/>
            <p:nvPr/>
          </p:nvSpPr>
          <p:spPr>
            <a:xfrm>
              <a:off x="0" y="0"/>
              <a:ext cx="1791270" cy="2328315"/>
            </a:xfrm>
            <a:custGeom>
              <a:avLst/>
              <a:gdLst/>
              <a:ahLst/>
              <a:cxnLst/>
              <a:rect l="l" t="t" r="r" b="b"/>
              <a:pathLst>
                <a:path w="1791270" h="2328315">
                  <a:moveTo>
                    <a:pt x="0" y="0"/>
                  </a:moveTo>
                  <a:lnTo>
                    <a:pt x="1791270" y="0"/>
                  </a:lnTo>
                  <a:lnTo>
                    <a:pt x="1791270" y="2328315"/>
                  </a:lnTo>
                  <a:lnTo>
                    <a:pt x="0" y="2328315"/>
                  </a:lnTo>
                  <a:close/>
                </a:path>
              </a:pathLst>
            </a:custGeom>
            <a:solidFill>
              <a:srgbClr val="FFFFFF"/>
            </a:solidFill>
            <a:ln w="19050" cap="sq">
              <a:solidFill>
                <a:srgbClr val="000000"/>
              </a:solidFill>
              <a:prstDash val="solid"/>
              <a:miter/>
            </a:ln>
          </p:spPr>
          <p:txBody>
            <a:bodyPr/>
            <a:lstStyle/>
            <a:p>
              <a:endParaRPr lang="en-IN"/>
            </a:p>
          </p:txBody>
        </p:sp>
        <p:sp>
          <p:nvSpPr>
            <p:cNvPr id="5" name="TextBox 5"/>
            <p:cNvSpPr txBox="1"/>
            <p:nvPr/>
          </p:nvSpPr>
          <p:spPr>
            <a:xfrm>
              <a:off x="0" y="-161925"/>
              <a:ext cx="1791270" cy="2490240"/>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6" name="Group 6"/>
          <p:cNvGrpSpPr/>
          <p:nvPr/>
        </p:nvGrpSpPr>
        <p:grpSpPr>
          <a:xfrm>
            <a:off x="6730164" y="4011930"/>
            <a:ext cx="4827671" cy="6075426"/>
            <a:chOff x="0" y="0"/>
            <a:chExt cx="1791270" cy="2328315"/>
          </a:xfrm>
        </p:grpSpPr>
        <p:sp>
          <p:nvSpPr>
            <p:cNvPr id="7" name="Freeform 7"/>
            <p:cNvSpPr/>
            <p:nvPr/>
          </p:nvSpPr>
          <p:spPr>
            <a:xfrm>
              <a:off x="0" y="0"/>
              <a:ext cx="1791270" cy="2328315"/>
            </a:xfrm>
            <a:custGeom>
              <a:avLst/>
              <a:gdLst/>
              <a:ahLst/>
              <a:cxnLst/>
              <a:rect l="l" t="t" r="r" b="b"/>
              <a:pathLst>
                <a:path w="1791270" h="2328315">
                  <a:moveTo>
                    <a:pt x="0" y="0"/>
                  </a:moveTo>
                  <a:lnTo>
                    <a:pt x="1791270" y="0"/>
                  </a:lnTo>
                  <a:lnTo>
                    <a:pt x="1791270" y="2328315"/>
                  </a:lnTo>
                  <a:lnTo>
                    <a:pt x="0" y="2328315"/>
                  </a:lnTo>
                  <a:close/>
                </a:path>
              </a:pathLst>
            </a:custGeom>
            <a:solidFill>
              <a:srgbClr val="FFFFFF"/>
            </a:solidFill>
            <a:ln w="19050" cap="sq">
              <a:solidFill>
                <a:srgbClr val="000000"/>
              </a:solidFill>
              <a:prstDash val="solid"/>
              <a:miter/>
            </a:ln>
          </p:spPr>
          <p:txBody>
            <a:bodyPr/>
            <a:lstStyle/>
            <a:p>
              <a:endParaRPr lang="en-IN"/>
            </a:p>
          </p:txBody>
        </p:sp>
        <p:sp>
          <p:nvSpPr>
            <p:cNvPr id="8" name="TextBox 8"/>
            <p:cNvSpPr txBox="1"/>
            <p:nvPr/>
          </p:nvSpPr>
          <p:spPr>
            <a:xfrm>
              <a:off x="0" y="-161925"/>
              <a:ext cx="1791270" cy="2490240"/>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9" name="Group 9"/>
          <p:cNvGrpSpPr/>
          <p:nvPr/>
        </p:nvGrpSpPr>
        <p:grpSpPr>
          <a:xfrm>
            <a:off x="12203853" y="3812286"/>
            <a:ext cx="4827671" cy="6275070"/>
            <a:chOff x="0" y="0"/>
            <a:chExt cx="1791270" cy="2328315"/>
          </a:xfrm>
        </p:grpSpPr>
        <p:sp>
          <p:nvSpPr>
            <p:cNvPr id="10" name="Freeform 10"/>
            <p:cNvSpPr/>
            <p:nvPr/>
          </p:nvSpPr>
          <p:spPr>
            <a:xfrm>
              <a:off x="0" y="0"/>
              <a:ext cx="1791270" cy="2328315"/>
            </a:xfrm>
            <a:custGeom>
              <a:avLst/>
              <a:gdLst/>
              <a:ahLst/>
              <a:cxnLst/>
              <a:rect l="l" t="t" r="r" b="b"/>
              <a:pathLst>
                <a:path w="1791270" h="2328315">
                  <a:moveTo>
                    <a:pt x="0" y="0"/>
                  </a:moveTo>
                  <a:lnTo>
                    <a:pt x="1791270" y="0"/>
                  </a:lnTo>
                  <a:lnTo>
                    <a:pt x="1791270" y="2328315"/>
                  </a:lnTo>
                  <a:lnTo>
                    <a:pt x="0" y="2328315"/>
                  </a:lnTo>
                  <a:close/>
                </a:path>
              </a:pathLst>
            </a:custGeom>
            <a:solidFill>
              <a:srgbClr val="FFFFFF"/>
            </a:solidFill>
            <a:ln w="19050" cap="sq">
              <a:solidFill>
                <a:srgbClr val="000000"/>
              </a:solidFill>
              <a:prstDash val="solid"/>
              <a:miter/>
            </a:ln>
          </p:spPr>
          <p:txBody>
            <a:bodyPr/>
            <a:lstStyle/>
            <a:p>
              <a:endParaRPr lang="en-IN"/>
            </a:p>
          </p:txBody>
        </p:sp>
        <p:sp>
          <p:nvSpPr>
            <p:cNvPr id="11" name="TextBox 11"/>
            <p:cNvSpPr txBox="1"/>
            <p:nvPr/>
          </p:nvSpPr>
          <p:spPr>
            <a:xfrm>
              <a:off x="0" y="-161925"/>
              <a:ext cx="1791270" cy="2490240"/>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12" name="Group 12"/>
          <p:cNvGrpSpPr>
            <a:grpSpLocks noChangeAspect="1"/>
          </p:cNvGrpSpPr>
          <p:nvPr/>
        </p:nvGrpSpPr>
        <p:grpSpPr>
          <a:xfrm>
            <a:off x="1037401" y="4020631"/>
            <a:ext cx="4827671" cy="3625467"/>
            <a:chOff x="0" y="0"/>
            <a:chExt cx="8455660" cy="6350000"/>
          </a:xfrm>
        </p:grpSpPr>
        <p:sp>
          <p:nvSpPr>
            <p:cNvPr id="13" name="Freeform 13"/>
            <p:cNvSpPr/>
            <p:nvPr/>
          </p:nvSpPr>
          <p:spPr>
            <a:xfrm>
              <a:off x="15240" y="5910580"/>
              <a:ext cx="8425180" cy="424180"/>
            </a:xfrm>
            <a:custGeom>
              <a:avLst/>
              <a:gdLst/>
              <a:ahLst/>
              <a:cxnLst/>
              <a:rect l="l" t="t" r="r" b="b"/>
              <a:pathLst>
                <a:path w="8425180" h="424180">
                  <a:moveTo>
                    <a:pt x="7769860" y="424180"/>
                  </a:moveTo>
                  <a:lnTo>
                    <a:pt x="2839720" y="424180"/>
                  </a:lnTo>
                  <a:lnTo>
                    <a:pt x="2839720" y="1270"/>
                  </a:lnTo>
                  <a:lnTo>
                    <a:pt x="7769860" y="1270"/>
                  </a:lnTo>
                  <a:lnTo>
                    <a:pt x="7769860" y="424180"/>
                  </a:lnTo>
                  <a:close/>
                  <a:moveTo>
                    <a:pt x="652780" y="0"/>
                  </a:moveTo>
                  <a:lnTo>
                    <a:pt x="0" y="0"/>
                  </a:lnTo>
                  <a:lnTo>
                    <a:pt x="0" y="422910"/>
                  </a:lnTo>
                  <a:lnTo>
                    <a:pt x="651510" y="422910"/>
                  </a:lnTo>
                  <a:lnTo>
                    <a:pt x="652780" y="0"/>
                  </a:lnTo>
                  <a:lnTo>
                    <a:pt x="652780" y="0"/>
                  </a:lnTo>
                  <a:close/>
                  <a:moveTo>
                    <a:pt x="8425180" y="0"/>
                  </a:moveTo>
                  <a:lnTo>
                    <a:pt x="7769860" y="0"/>
                  </a:lnTo>
                  <a:lnTo>
                    <a:pt x="7769860" y="422910"/>
                  </a:lnTo>
                  <a:lnTo>
                    <a:pt x="8425180" y="422910"/>
                  </a:lnTo>
                  <a:lnTo>
                    <a:pt x="8425180" y="0"/>
                  </a:lnTo>
                  <a:close/>
                </a:path>
              </a:pathLst>
            </a:custGeom>
            <a:solidFill>
              <a:srgbClr val="FFFFFF"/>
            </a:solidFill>
          </p:spPr>
          <p:txBody>
            <a:bodyPr/>
            <a:lstStyle/>
            <a:p>
              <a:endParaRPr lang="en-IN"/>
            </a:p>
          </p:txBody>
        </p:sp>
        <p:sp>
          <p:nvSpPr>
            <p:cNvPr id="14" name="Freeform 14"/>
            <p:cNvSpPr/>
            <p:nvPr/>
          </p:nvSpPr>
          <p:spPr>
            <a:xfrm>
              <a:off x="15240" y="15240"/>
              <a:ext cx="8425180" cy="6319520"/>
            </a:xfrm>
            <a:custGeom>
              <a:avLst/>
              <a:gdLst/>
              <a:ahLst/>
              <a:cxnLst/>
              <a:rect l="l" t="t" r="r" b="b"/>
              <a:pathLst>
                <a:path w="8425180" h="6319520">
                  <a:moveTo>
                    <a:pt x="2839720" y="6319520"/>
                  </a:moveTo>
                  <a:lnTo>
                    <a:pt x="652780" y="6319520"/>
                  </a:lnTo>
                  <a:lnTo>
                    <a:pt x="652780" y="5896610"/>
                  </a:lnTo>
                  <a:lnTo>
                    <a:pt x="2840990" y="5896610"/>
                  </a:lnTo>
                  <a:lnTo>
                    <a:pt x="2839720" y="6319520"/>
                  </a:lnTo>
                  <a:lnTo>
                    <a:pt x="2839720" y="6319520"/>
                  </a:lnTo>
                  <a:close/>
                  <a:moveTo>
                    <a:pt x="8425180" y="0"/>
                  </a:moveTo>
                  <a:lnTo>
                    <a:pt x="0" y="0"/>
                  </a:lnTo>
                  <a:lnTo>
                    <a:pt x="0" y="622300"/>
                  </a:lnTo>
                  <a:lnTo>
                    <a:pt x="8425180" y="622300"/>
                  </a:lnTo>
                  <a:lnTo>
                    <a:pt x="8425180" y="0"/>
                  </a:lnTo>
                  <a:lnTo>
                    <a:pt x="8425180" y="0"/>
                  </a:lnTo>
                  <a:close/>
                </a:path>
              </a:pathLst>
            </a:custGeom>
            <a:solidFill>
              <a:srgbClr val="F28B1B"/>
            </a:solidFill>
          </p:spPr>
          <p:txBody>
            <a:bodyPr/>
            <a:lstStyle/>
            <a:p>
              <a:endParaRPr lang="en-IN"/>
            </a:p>
          </p:txBody>
        </p:sp>
        <p:sp>
          <p:nvSpPr>
            <p:cNvPr id="15" name="Freeform 15"/>
            <p:cNvSpPr/>
            <p:nvPr/>
          </p:nvSpPr>
          <p:spPr>
            <a:xfrm>
              <a:off x="15240" y="637540"/>
              <a:ext cx="8425180" cy="5273040"/>
            </a:xfrm>
            <a:custGeom>
              <a:avLst/>
              <a:gdLst/>
              <a:ahLst/>
              <a:cxnLst/>
              <a:rect l="l" t="t" r="r" b="b"/>
              <a:pathLst>
                <a:path w="8425180" h="5273040">
                  <a:moveTo>
                    <a:pt x="8425180" y="5273040"/>
                  </a:moveTo>
                  <a:lnTo>
                    <a:pt x="0" y="5273040"/>
                  </a:lnTo>
                  <a:lnTo>
                    <a:pt x="0" y="0"/>
                  </a:lnTo>
                  <a:lnTo>
                    <a:pt x="8425180" y="0"/>
                  </a:lnTo>
                  <a:lnTo>
                    <a:pt x="8425180" y="5273040"/>
                  </a:lnTo>
                  <a:lnTo>
                    <a:pt x="8425180" y="5273040"/>
                  </a:lnTo>
                  <a:close/>
                </a:path>
              </a:pathLst>
            </a:custGeom>
            <a:blipFill>
              <a:blip r:embed="rId2"/>
              <a:stretch>
                <a:fillRect t="-3226" b="-3226"/>
              </a:stretch>
            </a:blipFill>
          </p:spPr>
          <p:txBody>
            <a:bodyPr/>
            <a:lstStyle/>
            <a:p>
              <a:endParaRPr lang="en-IN"/>
            </a:p>
          </p:txBody>
        </p:sp>
        <p:sp>
          <p:nvSpPr>
            <p:cNvPr id="16" name="Freeform 16"/>
            <p:cNvSpPr/>
            <p:nvPr/>
          </p:nvSpPr>
          <p:spPr>
            <a:xfrm>
              <a:off x="0" y="0"/>
              <a:ext cx="8455660" cy="6348730"/>
            </a:xfrm>
            <a:custGeom>
              <a:avLst/>
              <a:gdLst/>
              <a:ahLst/>
              <a:cxnLst/>
              <a:rect l="l" t="t" r="r" b="b"/>
              <a:pathLst>
                <a:path w="8455660" h="6348730">
                  <a:moveTo>
                    <a:pt x="8440420" y="0"/>
                  </a:moveTo>
                  <a:lnTo>
                    <a:pt x="15240" y="0"/>
                  </a:lnTo>
                  <a:cubicBezTo>
                    <a:pt x="7620" y="0"/>
                    <a:pt x="0" y="7620"/>
                    <a:pt x="0" y="15240"/>
                  </a:cubicBezTo>
                  <a:lnTo>
                    <a:pt x="0" y="5910580"/>
                  </a:lnTo>
                  <a:lnTo>
                    <a:pt x="0" y="6333490"/>
                  </a:lnTo>
                  <a:cubicBezTo>
                    <a:pt x="0" y="6342380"/>
                    <a:pt x="7620" y="6348730"/>
                    <a:pt x="15240" y="6348730"/>
                  </a:cubicBezTo>
                  <a:lnTo>
                    <a:pt x="666750" y="6348730"/>
                  </a:lnTo>
                  <a:lnTo>
                    <a:pt x="2854960" y="6348730"/>
                  </a:lnTo>
                  <a:lnTo>
                    <a:pt x="7785100" y="6348730"/>
                  </a:lnTo>
                  <a:lnTo>
                    <a:pt x="8440420" y="6348730"/>
                  </a:lnTo>
                  <a:cubicBezTo>
                    <a:pt x="8449310" y="6348730"/>
                    <a:pt x="8455660" y="6341110"/>
                    <a:pt x="8455660" y="6333490"/>
                  </a:cubicBezTo>
                  <a:lnTo>
                    <a:pt x="8455660" y="5910580"/>
                  </a:lnTo>
                  <a:lnTo>
                    <a:pt x="8455660" y="15240"/>
                  </a:lnTo>
                  <a:cubicBezTo>
                    <a:pt x="8455660" y="7620"/>
                    <a:pt x="8449310" y="0"/>
                    <a:pt x="8440420" y="0"/>
                  </a:cubicBezTo>
                  <a:close/>
                  <a:moveTo>
                    <a:pt x="7785100" y="5895340"/>
                  </a:moveTo>
                  <a:lnTo>
                    <a:pt x="2854960" y="5895340"/>
                  </a:lnTo>
                  <a:lnTo>
                    <a:pt x="668020" y="5895340"/>
                  </a:lnTo>
                  <a:lnTo>
                    <a:pt x="31750" y="5895340"/>
                  </a:lnTo>
                  <a:lnTo>
                    <a:pt x="31750" y="652780"/>
                  </a:lnTo>
                  <a:lnTo>
                    <a:pt x="8425180" y="652780"/>
                  </a:lnTo>
                  <a:lnTo>
                    <a:pt x="8425180" y="5895340"/>
                  </a:lnTo>
                  <a:lnTo>
                    <a:pt x="7785100" y="5895340"/>
                  </a:lnTo>
                  <a:lnTo>
                    <a:pt x="7785100" y="5895340"/>
                  </a:lnTo>
                  <a:close/>
                  <a:moveTo>
                    <a:pt x="8425180" y="31750"/>
                  </a:moveTo>
                  <a:lnTo>
                    <a:pt x="8425180" y="622300"/>
                  </a:lnTo>
                  <a:lnTo>
                    <a:pt x="31750" y="622300"/>
                  </a:lnTo>
                  <a:lnTo>
                    <a:pt x="31750" y="31750"/>
                  </a:lnTo>
                  <a:lnTo>
                    <a:pt x="8425180" y="31750"/>
                  </a:lnTo>
                  <a:close/>
                  <a:moveTo>
                    <a:pt x="31750" y="5927090"/>
                  </a:moveTo>
                  <a:lnTo>
                    <a:pt x="652780" y="5927090"/>
                  </a:lnTo>
                  <a:lnTo>
                    <a:pt x="652780" y="6319520"/>
                  </a:lnTo>
                  <a:lnTo>
                    <a:pt x="31750" y="6319520"/>
                  </a:lnTo>
                  <a:lnTo>
                    <a:pt x="31750" y="5927090"/>
                  </a:lnTo>
                  <a:close/>
                  <a:moveTo>
                    <a:pt x="683260" y="6318250"/>
                  </a:moveTo>
                  <a:lnTo>
                    <a:pt x="683260" y="5925820"/>
                  </a:lnTo>
                  <a:lnTo>
                    <a:pt x="2839720" y="5925820"/>
                  </a:lnTo>
                  <a:lnTo>
                    <a:pt x="2839720" y="6318250"/>
                  </a:lnTo>
                  <a:lnTo>
                    <a:pt x="683260" y="6318250"/>
                  </a:lnTo>
                  <a:close/>
                  <a:moveTo>
                    <a:pt x="2871470" y="6318250"/>
                  </a:moveTo>
                  <a:lnTo>
                    <a:pt x="2871470" y="5925820"/>
                  </a:lnTo>
                  <a:lnTo>
                    <a:pt x="7769861" y="5925820"/>
                  </a:lnTo>
                  <a:lnTo>
                    <a:pt x="7769861" y="6318250"/>
                  </a:lnTo>
                  <a:lnTo>
                    <a:pt x="2871470" y="6318250"/>
                  </a:lnTo>
                  <a:close/>
                  <a:moveTo>
                    <a:pt x="8425180" y="6318250"/>
                  </a:moveTo>
                  <a:lnTo>
                    <a:pt x="7801611" y="6318250"/>
                  </a:lnTo>
                  <a:lnTo>
                    <a:pt x="7801611" y="5925820"/>
                  </a:lnTo>
                  <a:lnTo>
                    <a:pt x="8425180" y="5925820"/>
                  </a:lnTo>
                  <a:lnTo>
                    <a:pt x="8425180" y="6318250"/>
                  </a:lnTo>
                  <a:close/>
                  <a:moveTo>
                    <a:pt x="226060" y="467360"/>
                  </a:moveTo>
                  <a:lnTo>
                    <a:pt x="339090" y="342900"/>
                  </a:lnTo>
                  <a:lnTo>
                    <a:pt x="226060" y="218440"/>
                  </a:lnTo>
                  <a:cubicBezTo>
                    <a:pt x="219710" y="212090"/>
                    <a:pt x="220980" y="201930"/>
                    <a:pt x="227330" y="196850"/>
                  </a:cubicBezTo>
                  <a:cubicBezTo>
                    <a:pt x="233680" y="190500"/>
                    <a:pt x="243840" y="191770"/>
                    <a:pt x="248920" y="198120"/>
                  </a:cubicBezTo>
                  <a:lnTo>
                    <a:pt x="359410" y="320040"/>
                  </a:lnTo>
                  <a:lnTo>
                    <a:pt x="469900" y="198120"/>
                  </a:lnTo>
                  <a:cubicBezTo>
                    <a:pt x="476250" y="191770"/>
                    <a:pt x="485140" y="191770"/>
                    <a:pt x="491490" y="196850"/>
                  </a:cubicBezTo>
                  <a:cubicBezTo>
                    <a:pt x="497840" y="203200"/>
                    <a:pt x="497840" y="212090"/>
                    <a:pt x="492760" y="218440"/>
                  </a:cubicBezTo>
                  <a:lnTo>
                    <a:pt x="381000" y="344170"/>
                  </a:lnTo>
                  <a:lnTo>
                    <a:pt x="494030" y="468630"/>
                  </a:lnTo>
                  <a:cubicBezTo>
                    <a:pt x="500380" y="474980"/>
                    <a:pt x="499110" y="485140"/>
                    <a:pt x="492760" y="490220"/>
                  </a:cubicBezTo>
                  <a:cubicBezTo>
                    <a:pt x="490220" y="492760"/>
                    <a:pt x="486410" y="494030"/>
                    <a:pt x="482600" y="494030"/>
                  </a:cubicBezTo>
                  <a:cubicBezTo>
                    <a:pt x="478790" y="494030"/>
                    <a:pt x="473710" y="492760"/>
                    <a:pt x="471170" y="488950"/>
                  </a:cubicBezTo>
                  <a:lnTo>
                    <a:pt x="360680" y="367030"/>
                  </a:lnTo>
                  <a:lnTo>
                    <a:pt x="250190" y="488950"/>
                  </a:lnTo>
                  <a:cubicBezTo>
                    <a:pt x="247650" y="492760"/>
                    <a:pt x="242570" y="494030"/>
                    <a:pt x="238760" y="494030"/>
                  </a:cubicBezTo>
                  <a:cubicBezTo>
                    <a:pt x="234950" y="494030"/>
                    <a:pt x="231140" y="492760"/>
                    <a:pt x="228600" y="490220"/>
                  </a:cubicBezTo>
                  <a:cubicBezTo>
                    <a:pt x="220980" y="483870"/>
                    <a:pt x="220980" y="473710"/>
                    <a:pt x="226060" y="467360"/>
                  </a:cubicBezTo>
                  <a:close/>
                  <a:moveTo>
                    <a:pt x="1104900" y="344170"/>
                  </a:moveTo>
                  <a:cubicBezTo>
                    <a:pt x="1104900" y="335280"/>
                    <a:pt x="1112520" y="328930"/>
                    <a:pt x="1120140" y="328930"/>
                  </a:cubicBezTo>
                  <a:lnTo>
                    <a:pt x="1363980" y="328930"/>
                  </a:lnTo>
                  <a:cubicBezTo>
                    <a:pt x="1372870" y="328930"/>
                    <a:pt x="1379220" y="336550"/>
                    <a:pt x="1379220" y="344170"/>
                  </a:cubicBezTo>
                  <a:cubicBezTo>
                    <a:pt x="1379220" y="353060"/>
                    <a:pt x="1371600" y="359410"/>
                    <a:pt x="1363980" y="359410"/>
                  </a:cubicBezTo>
                  <a:lnTo>
                    <a:pt x="1120140" y="359410"/>
                  </a:lnTo>
                  <a:cubicBezTo>
                    <a:pt x="1111250" y="359410"/>
                    <a:pt x="1104900" y="351790"/>
                    <a:pt x="1104900" y="344170"/>
                  </a:cubicBezTo>
                  <a:close/>
                  <a:moveTo>
                    <a:pt x="676910" y="452120"/>
                  </a:moveTo>
                  <a:lnTo>
                    <a:pt x="702310" y="452120"/>
                  </a:lnTo>
                  <a:lnTo>
                    <a:pt x="702310" y="477520"/>
                  </a:lnTo>
                  <a:cubicBezTo>
                    <a:pt x="702310" y="486410"/>
                    <a:pt x="709930" y="492760"/>
                    <a:pt x="717550" y="492760"/>
                  </a:cubicBezTo>
                  <a:lnTo>
                    <a:pt x="924560" y="492760"/>
                  </a:lnTo>
                  <a:cubicBezTo>
                    <a:pt x="933450" y="492760"/>
                    <a:pt x="939800" y="485140"/>
                    <a:pt x="939800" y="477520"/>
                  </a:cubicBezTo>
                  <a:lnTo>
                    <a:pt x="939800" y="250190"/>
                  </a:lnTo>
                  <a:cubicBezTo>
                    <a:pt x="939800" y="241300"/>
                    <a:pt x="932180" y="234950"/>
                    <a:pt x="924560" y="234950"/>
                  </a:cubicBezTo>
                  <a:lnTo>
                    <a:pt x="899160" y="234950"/>
                  </a:lnTo>
                  <a:lnTo>
                    <a:pt x="899160" y="209550"/>
                  </a:lnTo>
                  <a:cubicBezTo>
                    <a:pt x="899160" y="200660"/>
                    <a:pt x="891540" y="194310"/>
                    <a:pt x="883920" y="194310"/>
                  </a:cubicBezTo>
                  <a:lnTo>
                    <a:pt x="676910" y="194310"/>
                  </a:lnTo>
                  <a:cubicBezTo>
                    <a:pt x="668020" y="194310"/>
                    <a:pt x="661670" y="201930"/>
                    <a:pt x="661670" y="209550"/>
                  </a:cubicBezTo>
                  <a:lnTo>
                    <a:pt x="661670" y="436880"/>
                  </a:lnTo>
                  <a:cubicBezTo>
                    <a:pt x="661670" y="445770"/>
                    <a:pt x="668020" y="452120"/>
                    <a:pt x="676910" y="452120"/>
                  </a:cubicBezTo>
                  <a:close/>
                  <a:moveTo>
                    <a:pt x="909320" y="265430"/>
                  </a:moveTo>
                  <a:lnTo>
                    <a:pt x="909320" y="462280"/>
                  </a:lnTo>
                  <a:lnTo>
                    <a:pt x="734060" y="462280"/>
                  </a:lnTo>
                  <a:lnTo>
                    <a:pt x="734060" y="452120"/>
                  </a:lnTo>
                  <a:lnTo>
                    <a:pt x="883920" y="452120"/>
                  </a:lnTo>
                  <a:cubicBezTo>
                    <a:pt x="892810" y="452120"/>
                    <a:pt x="899160" y="444500"/>
                    <a:pt x="899160" y="436880"/>
                  </a:cubicBezTo>
                  <a:lnTo>
                    <a:pt x="899160" y="265430"/>
                  </a:lnTo>
                  <a:lnTo>
                    <a:pt x="909320" y="265430"/>
                  </a:lnTo>
                  <a:close/>
                  <a:moveTo>
                    <a:pt x="692150" y="224790"/>
                  </a:moveTo>
                  <a:lnTo>
                    <a:pt x="867410" y="224790"/>
                  </a:lnTo>
                  <a:lnTo>
                    <a:pt x="867410" y="421640"/>
                  </a:lnTo>
                  <a:lnTo>
                    <a:pt x="692150" y="421640"/>
                  </a:lnTo>
                  <a:lnTo>
                    <a:pt x="692150" y="224790"/>
                  </a:lnTo>
                  <a:close/>
                  <a:moveTo>
                    <a:pt x="466090" y="6236970"/>
                  </a:moveTo>
                  <a:cubicBezTo>
                    <a:pt x="463550" y="6242050"/>
                    <a:pt x="457200" y="6245860"/>
                    <a:pt x="452120" y="6245860"/>
                  </a:cubicBezTo>
                  <a:cubicBezTo>
                    <a:pt x="449580" y="6245860"/>
                    <a:pt x="447040" y="6245860"/>
                    <a:pt x="444500" y="6244590"/>
                  </a:cubicBezTo>
                  <a:lnTo>
                    <a:pt x="229870" y="6137910"/>
                  </a:lnTo>
                  <a:cubicBezTo>
                    <a:pt x="224790" y="6135370"/>
                    <a:pt x="220980" y="6130290"/>
                    <a:pt x="220980" y="6123940"/>
                  </a:cubicBezTo>
                  <a:cubicBezTo>
                    <a:pt x="220980" y="6117590"/>
                    <a:pt x="224790" y="6112510"/>
                    <a:pt x="229870" y="6109970"/>
                  </a:cubicBezTo>
                  <a:lnTo>
                    <a:pt x="444500" y="6003290"/>
                  </a:lnTo>
                  <a:cubicBezTo>
                    <a:pt x="452120" y="5999480"/>
                    <a:pt x="461010" y="6002020"/>
                    <a:pt x="466090" y="6010910"/>
                  </a:cubicBezTo>
                  <a:cubicBezTo>
                    <a:pt x="469900" y="6018530"/>
                    <a:pt x="467360" y="6027420"/>
                    <a:pt x="458470" y="6032500"/>
                  </a:cubicBezTo>
                  <a:lnTo>
                    <a:pt x="271780" y="6125210"/>
                  </a:lnTo>
                  <a:lnTo>
                    <a:pt x="458470" y="6217920"/>
                  </a:lnTo>
                  <a:cubicBezTo>
                    <a:pt x="467360" y="6219190"/>
                    <a:pt x="469900" y="6229350"/>
                    <a:pt x="466090" y="6236970"/>
                  </a:cubicBezTo>
                  <a:close/>
                  <a:moveTo>
                    <a:pt x="7989570" y="6008370"/>
                  </a:moveTo>
                  <a:cubicBezTo>
                    <a:pt x="7993380" y="6000750"/>
                    <a:pt x="8002270" y="5996940"/>
                    <a:pt x="8011160" y="6000750"/>
                  </a:cubicBezTo>
                  <a:lnTo>
                    <a:pt x="8225790" y="6107430"/>
                  </a:lnTo>
                  <a:cubicBezTo>
                    <a:pt x="8230870" y="6109970"/>
                    <a:pt x="8234680" y="6115050"/>
                    <a:pt x="8234680" y="6121400"/>
                  </a:cubicBezTo>
                  <a:cubicBezTo>
                    <a:pt x="8234680" y="6127750"/>
                    <a:pt x="8230870" y="6132830"/>
                    <a:pt x="8225790" y="6135370"/>
                  </a:cubicBezTo>
                  <a:lnTo>
                    <a:pt x="8011160" y="6242050"/>
                  </a:lnTo>
                  <a:cubicBezTo>
                    <a:pt x="8008620" y="6243320"/>
                    <a:pt x="8006080" y="6243320"/>
                    <a:pt x="8003540" y="6243320"/>
                  </a:cubicBezTo>
                  <a:cubicBezTo>
                    <a:pt x="7997190" y="6243320"/>
                    <a:pt x="7992110" y="6239510"/>
                    <a:pt x="7989570" y="6234430"/>
                  </a:cubicBezTo>
                  <a:cubicBezTo>
                    <a:pt x="7985761" y="6226810"/>
                    <a:pt x="7988301" y="6217920"/>
                    <a:pt x="7997190" y="6212840"/>
                  </a:cubicBezTo>
                  <a:lnTo>
                    <a:pt x="8183880" y="6120130"/>
                  </a:lnTo>
                  <a:lnTo>
                    <a:pt x="7997190" y="6027420"/>
                  </a:lnTo>
                  <a:cubicBezTo>
                    <a:pt x="7989570" y="6026150"/>
                    <a:pt x="7985760" y="6015990"/>
                    <a:pt x="7989570" y="6008370"/>
                  </a:cubicBezTo>
                  <a:close/>
                </a:path>
              </a:pathLst>
            </a:custGeom>
            <a:solidFill>
              <a:srgbClr val="000000"/>
            </a:solidFill>
          </p:spPr>
          <p:txBody>
            <a:bodyPr/>
            <a:lstStyle/>
            <a:p>
              <a:endParaRPr lang="en-IN"/>
            </a:p>
          </p:txBody>
        </p:sp>
      </p:grpSp>
      <p:grpSp>
        <p:nvGrpSpPr>
          <p:cNvPr id="17" name="Group 17"/>
          <p:cNvGrpSpPr>
            <a:grpSpLocks noChangeAspect="1"/>
          </p:cNvGrpSpPr>
          <p:nvPr/>
        </p:nvGrpSpPr>
        <p:grpSpPr>
          <a:xfrm>
            <a:off x="6730164" y="4011930"/>
            <a:ext cx="4827671" cy="3625467"/>
            <a:chOff x="0" y="0"/>
            <a:chExt cx="8455660" cy="6350000"/>
          </a:xfrm>
        </p:grpSpPr>
        <p:sp>
          <p:nvSpPr>
            <p:cNvPr id="18" name="Freeform 18"/>
            <p:cNvSpPr/>
            <p:nvPr/>
          </p:nvSpPr>
          <p:spPr>
            <a:xfrm>
              <a:off x="15240" y="5910580"/>
              <a:ext cx="8425180" cy="424180"/>
            </a:xfrm>
            <a:custGeom>
              <a:avLst/>
              <a:gdLst/>
              <a:ahLst/>
              <a:cxnLst/>
              <a:rect l="l" t="t" r="r" b="b"/>
              <a:pathLst>
                <a:path w="8425180" h="424180">
                  <a:moveTo>
                    <a:pt x="7769860" y="424180"/>
                  </a:moveTo>
                  <a:lnTo>
                    <a:pt x="2839720" y="424180"/>
                  </a:lnTo>
                  <a:lnTo>
                    <a:pt x="2839720" y="1270"/>
                  </a:lnTo>
                  <a:lnTo>
                    <a:pt x="7769860" y="1270"/>
                  </a:lnTo>
                  <a:lnTo>
                    <a:pt x="7769860" y="424180"/>
                  </a:lnTo>
                  <a:close/>
                  <a:moveTo>
                    <a:pt x="652780" y="0"/>
                  </a:moveTo>
                  <a:lnTo>
                    <a:pt x="0" y="0"/>
                  </a:lnTo>
                  <a:lnTo>
                    <a:pt x="0" y="422910"/>
                  </a:lnTo>
                  <a:lnTo>
                    <a:pt x="651510" y="422910"/>
                  </a:lnTo>
                  <a:lnTo>
                    <a:pt x="652780" y="0"/>
                  </a:lnTo>
                  <a:lnTo>
                    <a:pt x="652780" y="0"/>
                  </a:lnTo>
                  <a:close/>
                  <a:moveTo>
                    <a:pt x="8425180" y="0"/>
                  </a:moveTo>
                  <a:lnTo>
                    <a:pt x="7769860" y="0"/>
                  </a:lnTo>
                  <a:lnTo>
                    <a:pt x="7769860" y="422910"/>
                  </a:lnTo>
                  <a:lnTo>
                    <a:pt x="8425180" y="422910"/>
                  </a:lnTo>
                  <a:lnTo>
                    <a:pt x="8425180" y="0"/>
                  </a:lnTo>
                  <a:close/>
                </a:path>
              </a:pathLst>
            </a:custGeom>
            <a:solidFill>
              <a:srgbClr val="FFFFFF"/>
            </a:solidFill>
          </p:spPr>
          <p:txBody>
            <a:bodyPr/>
            <a:lstStyle/>
            <a:p>
              <a:endParaRPr lang="en-IN"/>
            </a:p>
          </p:txBody>
        </p:sp>
        <p:sp>
          <p:nvSpPr>
            <p:cNvPr id="19" name="Freeform 19"/>
            <p:cNvSpPr/>
            <p:nvPr/>
          </p:nvSpPr>
          <p:spPr>
            <a:xfrm>
              <a:off x="15240" y="15240"/>
              <a:ext cx="8425180" cy="6319520"/>
            </a:xfrm>
            <a:custGeom>
              <a:avLst/>
              <a:gdLst/>
              <a:ahLst/>
              <a:cxnLst/>
              <a:rect l="l" t="t" r="r" b="b"/>
              <a:pathLst>
                <a:path w="8425180" h="6319520">
                  <a:moveTo>
                    <a:pt x="2839720" y="6319520"/>
                  </a:moveTo>
                  <a:lnTo>
                    <a:pt x="652780" y="6319520"/>
                  </a:lnTo>
                  <a:lnTo>
                    <a:pt x="652780" y="5896610"/>
                  </a:lnTo>
                  <a:lnTo>
                    <a:pt x="2840990" y="5896610"/>
                  </a:lnTo>
                  <a:lnTo>
                    <a:pt x="2839720" y="6319520"/>
                  </a:lnTo>
                  <a:lnTo>
                    <a:pt x="2839720" y="6319520"/>
                  </a:lnTo>
                  <a:close/>
                  <a:moveTo>
                    <a:pt x="8425180" y="0"/>
                  </a:moveTo>
                  <a:lnTo>
                    <a:pt x="0" y="0"/>
                  </a:lnTo>
                  <a:lnTo>
                    <a:pt x="0" y="622300"/>
                  </a:lnTo>
                  <a:lnTo>
                    <a:pt x="8425180" y="622300"/>
                  </a:lnTo>
                  <a:lnTo>
                    <a:pt x="8425180" y="0"/>
                  </a:lnTo>
                  <a:lnTo>
                    <a:pt x="8425180" y="0"/>
                  </a:lnTo>
                  <a:close/>
                </a:path>
              </a:pathLst>
            </a:custGeom>
            <a:solidFill>
              <a:srgbClr val="F28B1B"/>
            </a:solidFill>
          </p:spPr>
          <p:txBody>
            <a:bodyPr/>
            <a:lstStyle/>
            <a:p>
              <a:endParaRPr lang="en-IN"/>
            </a:p>
          </p:txBody>
        </p:sp>
        <p:sp>
          <p:nvSpPr>
            <p:cNvPr id="20" name="Freeform 20"/>
            <p:cNvSpPr/>
            <p:nvPr/>
          </p:nvSpPr>
          <p:spPr>
            <a:xfrm>
              <a:off x="15240" y="637540"/>
              <a:ext cx="8425180" cy="5273040"/>
            </a:xfrm>
            <a:custGeom>
              <a:avLst/>
              <a:gdLst/>
              <a:ahLst/>
              <a:cxnLst/>
              <a:rect l="l" t="t" r="r" b="b"/>
              <a:pathLst>
                <a:path w="8425180" h="5273040">
                  <a:moveTo>
                    <a:pt x="8425180" y="5273040"/>
                  </a:moveTo>
                  <a:lnTo>
                    <a:pt x="0" y="5273040"/>
                  </a:lnTo>
                  <a:lnTo>
                    <a:pt x="0" y="0"/>
                  </a:lnTo>
                  <a:lnTo>
                    <a:pt x="8425180" y="0"/>
                  </a:lnTo>
                  <a:lnTo>
                    <a:pt x="8425180" y="5273040"/>
                  </a:lnTo>
                  <a:lnTo>
                    <a:pt x="8425180" y="5273040"/>
                  </a:lnTo>
                  <a:close/>
                </a:path>
              </a:pathLst>
            </a:custGeom>
            <a:blipFill>
              <a:blip r:embed="rId3"/>
              <a:stretch>
                <a:fillRect t="-3226" b="-3226"/>
              </a:stretch>
            </a:blipFill>
          </p:spPr>
          <p:txBody>
            <a:bodyPr/>
            <a:lstStyle/>
            <a:p>
              <a:endParaRPr lang="en-IN"/>
            </a:p>
          </p:txBody>
        </p:sp>
        <p:sp>
          <p:nvSpPr>
            <p:cNvPr id="21" name="Freeform 21"/>
            <p:cNvSpPr/>
            <p:nvPr/>
          </p:nvSpPr>
          <p:spPr>
            <a:xfrm>
              <a:off x="0" y="0"/>
              <a:ext cx="8455660" cy="6348730"/>
            </a:xfrm>
            <a:custGeom>
              <a:avLst/>
              <a:gdLst/>
              <a:ahLst/>
              <a:cxnLst/>
              <a:rect l="l" t="t" r="r" b="b"/>
              <a:pathLst>
                <a:path w="8455660" h="6348730">
                  <a:moveTo>
                    <a:pt x="8440420" y="0"/>
                  </a:moveTo>
                  <a:lnTo>
                    <a:pt x="15240" y="0"/>
                  </a:lnTo>
                  <a:cubicBezTo>
                    <a:pt x="7620" y="0"/>
                    <a:pt x="0" y="7620"/>
                    <a:pt x="0" y="15240"/>
                  </a:cubicBezTo>
                  <a:lnTo>
                    <a:pt x="0" y="5910580"/>
                  </a:lnTo>
                  <a:lnTo>
                    <a:pt x="0" y="6333490"/>
                  </a:lnTo>
                  <a:cubicBezTo>
                    <a:pt x="0" y="6342380"/>
                    <a:pt x="7620" y="6348730"/>
                    <a:pt x="15240" y="6348730"/>
                  </a:cubicBezTo>
                  <a:lnTo>
                    <a:pt x="666750" y="6348730"/>
                  </a:lnTo>
                  <a:lnTo>
                    <a:pt x="2854960" y="6348730"/>
                  </a:lnTo>
                  <a:lnTo>
                    <a:pt x="7785100" y="6348730"/>
                  </a:lnTo>
                  <a:lnTo>
                    <a:pt x="8440420" y="6348730"/>
                  </a:lnTo>
                  <a:cubicBezTo>
                    <a:pt x="8449310" y="6348730"/>
                    <a:pt x="8455660" y="6341110"/>
                    <a:pt x="8455660" y="6333490"/>
                  </a:cubicBezTo>
                  <a:lnTo>
                    <a:pt x="8455660" y="5910580"/>
                  </a:lnTo>
                  <a:lnTo>
                    <a:pt x="8455660" y="15240"/>
                  </a:lnTo>
                  <a:cubicBezTo>
                    <a:pt x="8455660" y="7620"/>
                    <a:pt x="8449310" y="0"/>
                    <a:pt x="8440420" y="0"/>
                  </a:cubicBezTo>
                  <a:close/>
                  <a:moveTo>
                    <a:pt x="7785100" y="5895340"/>
                  </a:moveTo>
                  <a:lnTo>
                    <a:pt x="2854960" y="5895340"/>
                  </a:lnTo>
                  <a:lnTo>
                    <a:pt x="668020" y="5895340"/>
                  </a:lnTo>
                  <a:lnTo>
                    <a:pt x="31750" y="5895340"/>
                  </a:lnTo>
                  <a:lnTo>
                    <a:pt x="31750" y="652780"/>
                  </a:lnTo>
                  <a:lnTo>
                    <a:pt x="8425180" y="652780"/>
                  </a:lnTo>
                  <a:lnTo>
                    <a:pt x="8425180" y="5895340"/>
                  </a:lnTo>
                  <a:lnTo>
                    <a:pt x="7785100" y="5895340"/>
                  </a:lnTo>
                  <a:lnTo>
                    <a:pt x="7785100" y="5895340"/>
                  </a:lnTo>
                  <a:close/>
                  <a:moveTo>
                    <a:pt x="8425180" y="31750"/>
                  </a:moveTo>
                  <a:lnTo>
                    <a:pt x="8425180" y="622300"/>
                  </a:lnTo>
                  <a:lnTo>
                    <a:pt x="31750" y="622300"/>
                  </a:lnTo>
                  <a:lnTo>
                    <a:pt x="31750" y="31750"/>
                  </a:lnTo>
                  <a:lnTo>
                    <a:pt x="8425180" y="31750"/>
                  </a:lnTo>
                  <a:close/>
                  <a:moveTo>
                    <a:pt x="31750" y="5927090"/>
                  </a:moveTo>
                  <a:lnTo>
                    <a:pt x="652780" y="5927090"/>
                  </a:lnTo>
                  <a:lnTo>
                    <a:pt x="652780" y="6319520"/>
                  </a:lnTo>
                  <a:lnTo>
                    <a:pt x="31750" y="6319520"/>
                  </a:lnTo>
                  <a:lnTo>
                    <a:pt x="31750" y="5927090"/>
                  </a:lnTo>
                  <a:close/>
                  <a:moveTo>
                    <a:pt x="683260" y="6318250"/>
                  </a:moveTo>
                  <a:lnTo>
                    <a:pt x="683260" y="5925820"/>
                  </a:lnTo>
                  <a:lnTo>
                    <a:pt x="2839720" y="5925820"/>
                  </a:lnTo>
                  <a:lnTo>
                    <a:pt x="2839720" y="6318250"/>
                  </a:lnTo>
                  <a:lnTo>
                    <a:pt x="683260" y="6318250"/>
                  </a:lnTo>
                  <a:close/>
                  <a:moveTo>
                    <a:pt x="2871470" y="6318250"/>
                  </a:moveTo>
                  <a:lnTo>
                    <a:pt x="2871470" y="5925820"/>
                  </a:lnTo>
                  <a:lnTo>
                    <a:pt x="7769861" y="5925820"/>
                  </a:lnTo>
                  <a:lnTo>
                    <a:pt x="7769861" y="6318250"/>
                  </a:lnTo>
                  <a:lnTo>
                    <a:pt x="2871470" y="6318250"/>
                  </a:lnTo>
                  <a:close/>
                  <a:moveTo>
                    <a:pt x="8425180" y="6318250"/>
                  </a:moveTo>
                  <a:lnTo>
                    <a:pt x="7801611" y="6318250"/>
                  </a:lnTo>
                  <a:lnTo>
                    <a:pt x="7801611" y="5925820"/>
                  </a:lnTo>
                  <a:lnTo>
                    <a:pt x="8425180" y="5925820"/>
                  </a:lnTo>
                  <a:lnTo>
                    <a:pt x="8425180" y="6318250"/>
                  </a:lnTo>
                  <a:close/>
                  <a:moveTo>
                    <a:pt x="226060" y="467360"/>
                  </a:moveTo>
                  <a:lnTo>
                    <a:pt x="339090" y="342900"/>
                  </a:lnTo>
                  <a:lnTo>
                    <a:pt x="226060" y="218440"/>
                  </a:lnTo>
                  <a:cubicBezTo>
                    <a:pt x="219710" y="212090"/>
                    <a:pt x="220980" y="201930"/>
                    <a:pt x="227330" y="196850"/>
                  </a:cubicBezTo>
                  <a:cubicBezTo>
                    <a:pt x="233680" y="190500"/>
                    <a:pt x="243840" y="191770"/>
                    <a:pt x="248920" y="198120"/>
                  </a:cubicBezTo>
                  <a:lnTo>
                    <a:pt x="359410" y="320040"/>
                  </a:lnTo>
                  <a:lnTo>
                    <a:pt x="469900" y="198120"/>
                  </a:lnTo>
                  <a:cubicBezTo>
                    <a:pt x="476250" y="191770"/>
                    <a:pt x="485140" y="191770"/>
                    <a:pt x="491490" y="196850"/>
                  </a:cubicBezTo>
                  <a:cubicBezTo>
                    <a:pt x="497840" y="203200"/>
                    <a:pt x="497840" y="212090"/>
                    <a:pt x="492760" y="218440"/>
                  </a:cubicBezTo>
                  <a:lnTo>
                    <a:pt x="381000" y="344170"/>
                  </a:lnTo>
                  <a:lnTo>
                    <a:pt x="494030" y="468630"/>
                  </a:lnTo>
                  <a:cubicBezTo>
                    <a:pt x="500380" y="474980"/>
                    <a:pt x="499110" y="485140"/>
                    <a:pt x="492760" y="490220"/>
                  </a:cubicBezTo>
                  <a:cubicBezTo>
                    <a:pt x="490220" y="492760"/>
                    <a:pt x="486410" y="494030"/>
                    <a:pt x="482600" y="494030"/>
                  </a:cubicBezTo>
                  <a:cubicBezTo>
                    <a:pt x="478790" y="494030"/>
                    <a:pt x="473710" y="492760"/>
                    <a:pt x="471170" y="488950"/>
                  </a:cubicBezTo>
                  <a:lnTo>
                    <a:pt x="360680" y="367030"/>
                  </a:lnTo>
                  <a:lnTo>
                    <a:pt x="250190" y="488950"/>
                  </a:lnTo>
                  <a:cubicBezTo>
                    <a:pt x="247650" y="492760"/>
                    <a:pt x="242570" y="494030"/>
                    <a:pt x="238760" y="494030"/>
                  </a:cubicBezTo>
                  <a:cubicBezTo>
                    <a:pt x="234950" y="494030"/>
                    <a:pt x="231140" y="492760"/>
                    <a:pt x="228600" y="490220"/>
                  </a:cubicBezTo>
                  <a:cubicBezTo>
                    <a:pt x="220980" y="483870"/>
                    <a:pt x="220980" y="473710"/>
                    <a:pt x="226060" y="467360"/>
                  </a:cubicBezTo>
                  <a:close/>
                  <a:moveTo>
                    <a:pt x="1104900" y="344170"/>
                  </a:moveTo>
                  <a:cubicBezTo>
                    <a:pt x="1104900" y="335280"/>
                    <a:pt x="1112520" y="328930"/>
                    <a:pt x="1120140" y="328930"/>
                  </a:cubicBezTo>
                  <a:lnTo>
                    <a:pt x="1363980" y="328930"/>
                  </a:lnTo>
                  <a:cubicBezTo>
                    <a:pt x="1372870" y="328930"/>
                    <a:pt x="1379220" y="336550"/>
                    <a:pt x="1379220" y="344170"/>
                  </a:cubicBezTo>
                  <a:cubicBezTo>
                    <a:pt x="1379220" y="353060"/>
                    <a:pt x="1371600" y="359410"/>
                    <a:pt x="1363980" y="359410"/>
                  </a:cubicBezTo>
                  <a:lnTo>
                    <a:pt x="1120140" y="359410"/>
                  </a:lnTo>
                  <a:cubicBezTo>
                    <a:pt x="1111250" y="359410"/>
                    <a:pt x="1104900" y="351790"/>
                    <a:pt x="1104900" y="344170"/>
                  </a:cubicBezTo>
                  <a:close/>
                  <a:moveTo>
                    <a:pt x="676910" y="452120"/>
                  </a:moveTo>
                  <a:lnTo>
                    <a:pt x="702310" y="452120"/>
                  </a:lnTo>
                  <a:lnTo>
                    <a:pt x="702310" y="477520"/>
                  </a:lnTo>
                  <a:cubicBezTo>
                    <a:pt x="702310" y="486410"/>
                    <a:pt x="709930" y="492760"/>
                    <a:pt x="717550" y="492760"/>
                  </a:cubicBezTo>
                  <a:lnTo>
                    <a:pt x="924560" y="492760"/>
                  </a:lnTo>
                  <a:cubicBezTo>
                    <a:pt x="933450" y="492760"/>
                    <a:pt x="939800" y="485140"/>
                    <a:pt x="939800" y="477520"/>
                  </a:cubicBezTo>
                  <a:lnTo>
                    <a:pt x="939800" y="250190"/>
                  </a:lnTo>
                  <a:cubicBezTo>
                    <a:pt x="939800" y="241300"/>
                    <a:pt x="932180" y="234950"/>
                    <a:pt x="924560" y="234950"/>
                  </a:cubicBezTo>
                  <a:lnTo>
                    <a:pt x="899160" y="234950"/>
                  </a:lnTo>
                  <a:lnTo>
                    <a:pt x="899160" y="209550"/>
                  </a:lnTo>
                  <a:cubicBezTo>
                    <a:pt x="899160" y="200660"/>
                    <a:pt x="891540" y="194310"/>
                    <a:pt x="883920" y="194310"/>
                  </a:cubicBezTo>
                  <a:lnTo>
                    <a:pt x="676910" y="194310"/>
                  </a:lnTo>
                  <a:cubicBezTo>
                    <a:pt x="668020" y="194310"/>
                    <a:pt x="661670" y="201930"/>
                    <a:pt x="661670" y="209550"/>
                  </a:cubicBezTo>
                  <a:lnTo>
                    <a:pt x="661670" y="436880"/>
                  </a:lnTo>
                  <a:cubicBezTo>
                    <a:pt x="661670" y="445770"/>
                    <a:pt x="668020" y="452120"/>
                    <a:pt x="676910" y="452120"/>
                  </a:cubicBezTo>
                  <a:close/>
                  <a:moveTo>
                    <a:pt x="909320" y="265430"/>
                  </a:moveTo>
                  <a:lnTo>
                    <a:pt x="909320" y="462280"/>
                  </a:lnTo>
                  <a:lnTo>
                    <a:pt x="734060" y="462280"/>
                  </a:lnTo>
                  <a:lnTo>
                    <a:pt x="734060" y="452120"/>
                  </a:lnTo>
                  <a:lnTo>
                    <a:pt x="883920" y="452120"/>
                  </a:lnTo>
                  <a:cubicBezTo>
                    <a:pt x="892810" y="452120"/>
                    <a:pt x="899160" y="444500"/>
                    <a:pt x="899160" y="436880"/>
                  </a:cubicBezTo>
                  <a:lnTo>
                    <a:pt x="899160" y="265430"/>
                  </a:lnTo>
                  <a:lnTo>
                    <a:pt x="909320" y="265430"/>
                  </a:lnTo>
                  <a:close/>
                  <a:moveTo>
                    <a:pt x="692150" y="224790"/>
                  </a:moveTo>
                  <a:lnTo>
                    <a:pt x="867410" y="224790"/>
                  </a:lnTo>
                  <a:lnTo>
                    <a:pt x="867410" y="421640"/>
                  </a:lnTo>
                  <a:lnTo>
                    <a:pt x="692150" y="421640"/>
                  </a:lnTo>
                  <a:lnTo>
                    <a:pt x="692150" y="224790"/>
                  </a:lnTo>
                  <a:close/>
                  <a:moveTo>
                    <a:pt x="466090" y="6236970"/>
                  </a:moveTo>
                  <a:cubicBezTo>
                    <a:pt x="463550" y="6242050"/>
                    <a:pt x="457200" y="6245860"/>
                    <a:pt x="452120" y="6245860"/>
                  </a:cubicBezTo>
                  <a:cubicBezTo>
                    <a:pt x="449580" y="6245860"/>
                    <a:pt x="447040" y="6245860"/>
                    <a:pt x="444500" y="6244590"/>
                  </a:cubicBezTo>
                  <a:lnTo>
                    <a:pt x="229870" y="6137910"/>
                  </a:lnTo>
                  <a:cubicBezTo>
                    <a:pt x="224790" y="6135370"/>
                    <a:pt x="220980" y="6130290"/>
                    <a:pt x="220980" y="6123940"/>
                  </a:cubicBezTo>
                  <a:cubicBezTo>
                    <a:pt x="220980" y="6117590"/>
                    <a:pt x="224790" y="6112510"/>
                    <a:pt x="229870" y="6109970"/>
                  </a:cubicBezTo>
                  <a:lnTo>
                    <a:pt x="444500" y="6003290"/>
                  </a:lnTo>
                  <a:cubicBezTo>
                    <a:pt x="452120" y="5999480"/>
                    <a:pt x="461010" y="6002020"/>
                    <a:pt x="466090" y="6010910"/>
                  </a:cubicBezTo>
                  <a:cubicBezTo>
                    <a:pt x="469900" y="6018530"/>
                    <a:pt x="467360" y="6027420"/>
                    <a:pt x="458470" y="6032500"/>
                  </a:cubicBezTo>
                  <a:lnTo>
                    <a:pt x="271780" y="6125210"/>
                  </a:lnTo>
                  <a:lnTo>
                    <a:pt x="458470" y="6217920"/>
                  </a:lnTo>
                  <a:cubicBezTo>
                    <a:pt x="467360" y="6219190"/>
                    <a:pt x="469900" y="6229350"/>
                    <a:pt x="466090" y="6236970"/>
                  </a:cubicBezTo>
                  <a:close/>
                  <a:moveTo>
                    <a:pt x="7989570" y="6008370"/>
                  </a:moveTo>
                  <a:cubicBezTo>
                    <a:pt x="7993380" y="6000750"/>
                    <a:pt x="8002270" y="5996940"/>
                    <a:pt x="8011160" y="6000750"/>
                  </a:cubicBezTo>
                  <a:lnTo>
                    <a:pt x="8225790" y="6107430"/>
                  </a:lnTo>
                  <a:cubicBezTo>
                    <a:pt x="8230870" y="6109970"/>
                    <a:pt x="8234680" y="6115050"/>
                    <a:pt x="8234680" y="6121400"/>
                  </a:cubicBezTo>
                  <a:cubicBezTo>
                    <a:pt x="8234680" y="6127750"/>
                    <a:pt x="8230870" y="6132830"/>
                    <a:pt x="8225790" y="6135370"/>
                  </a:cubicBezTo>
                  <a:lnTo>
                    <a:pt x="8011160" y="6242050"/>
                  </a:lnTo>
                  <a:cubicBezTo>
                    <a:pt x="8008620" y="6243320"/>
                    <a:pt x="8006080" y="6243320"/>
                    <a:pt x="8003540" y="6243320"/>
                  </a:cubicBezTo>
                  <a:cubicBezTo>
                    <a:pt x="7997190" y="6243320"/>
                    <a:pt x="7992110" y="6239510"/>
                    <a:pt x="7989570" y="6234430"/>
                  </a:cubicBezTo>
                  <a:cubicBezTo>
                    <a:pt x="7985761" y="6226810"/>
                    <a:pt x="7988301" y="6217920"/>
                    <a:pt x="7997190" y="6212840"/>
                  </a:cubicBezTo>
                  <a:lnTo>
                    <a:pt x="8183880" y="6120130"/>
                  </a:lnTo>
                  <a:lnTo>
                    <a:pt x="7997190" y="6027420"/>
                  </a:lnTo>
                  <a:cubicBezTo>
                    <a:pt x="7989570" y="6026150"/>
                    <a:pt x="7985760" y="6015990"/>
                    <a:pt x="7989570" y="6008370"/>
                  </a:cubicBezTo>
                  <a:close/>
                </a:path>
              </a:pathLst>
            </a:custGeom>
            <a:solidFill>
              <a:srgbClr val="000000"/>
            </a:solidFill>
          </p:spPr>
          <p:txBody>
            <a:bodyPr/>
            <a:lstStyle/>
            <a:p>
              <a:endParaRPr lang="en-IN"/>
            </a:p>
          </p:txBody>
        </p:sp>
      </p:grpSp>
      <p:grpSp>
        <p:nvGrpSpPr>
          <p:cNvPr id="22" name="Group 22"/>
          <p:cNvGrpSpPr>
            <a:grpSpLocks noChangeAspect="1"/>
          </p:cNvGrpSpPr>
          <p:nvPr/>
        </p:nvGrpSpPr>
        <p:grpSpPr>
          <a:xfrm>
            <a:off x="12228596" y="4011930"/>
            <a:ext cx="4827671" cy="3625467"/>
            <a:chOff x="0" y="0"/>
            <a:chExt cx="8455660" cy="6350000"/>
          </a:xfrm>
        </p:grpSpPr>
        <p:sp>
          <p:nvSpPr>
            <p:cNvPr id="23" name="Freeform 23"/>
            <p:cNvSpPr/>
            <p:nvPr/>
          </p:nvSpPr>
          <p:spPr>
            <a:xfrm>
              <a:off x="15240" y="5910580"/>
              <a:ext cx="8425180" cy="424180"/>
            </a:xfrm>
            <a:custGeom>
              <a:avLst/>
              <a:gdLst/>
              <a:ahLst/>
              <a:cxnLst/>
              <a:rect l="l" t="t" r="r" b="b"/>
              <a:pathLst>
                <a:path w="8425180" h="424180">
                  <a:moveTo>
                    <a:pt x="7769860" y="424180"/>
                  </a:moveTo>
                  <a:lnTo>
                    <a:pt x="2839720" y="424180"/>
                  </a:lnTo>
                  <a:lnTo>
                    <a:pt x="2839720" y="1270"/>
                  </a:lnTo>
                  <a:lnTo>
                    <a:pt x="7769860" y="1270"/>
                  </a:lnTo>
                  <a:lnTo>
                    <a:pt x="7769860" y="424180"/>
                  </a:lnTo>
                  <a:close/>
                  <a:moveTo>
                    <a:pt x="652780" y="0"/>
                  </a:moveTo>
                  <a:lnTo>
                    <a:pt x="0" y="0"/>
                  </a:lnTo>
                  <a:lnTo>
                    <a:pt x="0" y="422910"/>
                  </a:lnTo>
                  <a:lnTo>
                    <a:pt x="651510" y="422910"/>
                  </a:lnTo>
                  <a:lnTo>
                    <a:pt x="652780" y="0"/>
                  </a:lnTo>
                  <a:lnTo>
                    <a:pt x="652780" y="0"/>
                  </a:lnTo>
                  <a:close/>
                  <a:moveTo>
                    <a:pt x="8425180" y="0"/>
                  </a:moveTo>
                  <a:lnTo>
                    <a:pt x="7769860" y="0"/>
                  </a:lnTo>
                  <a:lnTo>
                    <a:pt x="7769860" y="422910"/>
                  </a:lnTo>
                  <a:lnTo>
                    <a:pt x="8425180" y="422910"/>
                  </a:lnTo>
                  <a:lnTo>
                    <a:pt x="8425180" y="0"/>
                  </a:lnTo>
                  <a:close/>
                </a:path>
              </a:pathLst>
            </a:custGeom>
            <a:solidFill>
              <a:srgbClr val="FFFFFF"/>
            </a:solidFill>
          </p:spPr>
          <p:txBody>
            <a:bodyPr/>
            <a:lstStyle/>
            <a:p>
              <a:endParaRPr lang="en-IN"/>
            </a:p>
          </p:txBody>
        </p:sp>
        <p:sp>
          <p:nvSpPr>
            <p:cNvPr id="24" name="Freeform 24"/>
            <p:cNvSpPr/>
            <p:nvPr/>
          </p:nvSpPr>
          <p:spPr>
            <a:xfrm>
              <a:off x="15240" y="15240"/>
              <a:ext cx="8425180" cy="6319520"/>
            </a:xfrm>
            <a:custGeom>
              <a:avLst/>
              <a:gdLst/>
              <a:ahLst/>
              <a:cxnLst/>
              <a:rect l="l" t="t" r="r" b="b"/>
              <a:pathLst>
                <a:path w="8425180" h="6319520">
                  <a:moveTo>
                    <a:pt x="2839720" y="6319520"/>
                  </a:moveTo>
                  <a:lnTo>
                    <a:pt x="652780" y="6319520"/>
                  </a:lnTo>
                  <a:lnTo>
                    <a:pt x="652780" y="5896610"/>
                  </a:lnTo>
                  <a:lnTo>
                    <a:pt x="2840990" y="5896610"/>
                  </a:lnTo>
                  <a:lnTo>
                    <a:pt x="2839720" y="6319520"/>
                  </a:lnTo>
                  <a:lnTo>
                    <a:pt x="2839720" y="6319520"/>
                  </a:lnTo>
                  <a:close/>
                  <a:moveTo>
                    <a:pt x="8425180" y="0"/>
                  </a:moveTo>
                  <a:lnTo>
                    <a:pt x="0" y="0"/>
                  </a:lnTo>
                  <a:lnTo>
                    <a:pt x="0" y="622300"/>
                  </a:lnTo>
                  <a:lnTo>
                    <a:pt x="8425180" y="622300"/>
                  </a:lnTo>
                  <a:lnTo>
                    <a:pt x="8425180" y="0"/>
                  </a:lnTo>
                  <a:lnTo>
                    <a:pt x="8425180" y="0"/>
                  </a:lnTo>
                  <a:close/>
                </a:path>
              </a:pathLst>
            </a:custGeom>
            <a:solidFill>
              <a:srgbClr val="F28B1B"/>
            </a:solidFill>
          </p:spPr>
          <p:txBody>
            <a:bodyPr/>
            <a:lstStyle/>
            <a:p>
              <a:endParaRPr lang="en-IN"/>
            </a:p>
          </p:txBody>
        </p:sp>
        <p:sp>
          <p:nvSpPr>
            <p:cNvPr id="25" name="Freeform 25"/>
            <p:cNvSpPr/>
            <p:nvPr/>
          </p:nvSpPr>
          <p:spPr>
            <a:xfrm>
              <a:off x="15240" y="637540"/>
              <a:ext cx="8425180" cy="5273040"/>
            </a:xfrm>
            <a:custGeom>
              <a:avLst/>
              <a:gdLst/>
              <a:ahLst/>
              <a:cxnLst/>
              <a:rect l="l" t="t" r="r" b="b"/>
              <a:pathLst>
                <a:path w="8425180" h="5273040">
                  <a:moveTo>
                    <a:pt x="8425180" y="5273040"/>
                  </a:moveTo>
                  <a:lnTo>
                    <a:pt x="0" y="5273040"/>
                  </a:lnTo>
                  <a:lnTo>
                    <a:pt x="0" y="0"/>
                  </a:lnTo>
                  <a:lnTo>
                    <a:pt x="8425180" y="0"/>
                  </a:lnTo>
                  <a:lnTo>
                    <a:pt x="8425180" y="5273040"/>
                  </a:lnTo>
                  <a:lnTo>
                    <a:pt x="8425180" y="5273040"/>
                  </a:lnTo>
                  <a:close/>
                </a:path>
              </a:pathLst>
            </a:custGeom>
            <a:blipFill>
              <a:blip r:embed="rId4"/>
              <a:stretch>
                <a:fillRect t="-3226" b="-3226"/>
              </a:stretch>
            </a:blipFill>
          </p:spPr>
          <p:txBody>
            <a:bodyPr/>
            <a:lstStyle/>
            <a:p>
              <a:endParaRPr lang="en-IN"/>
            </a:p>
          </p:txBody>
        </p:sp>
        <p:sp>
          <p:nvSpPr>
            <p:cNvPr id="26" name="Freeform 26"/>
            <p:cNvSpPr/>
            <p:nvPr/>
          </p:nvSpPr>
          <p:spPr>
            <a:xfrm>
              <a:off x="0" y="0"/>
              <a:ext cx="8455660" cy="6348730"/>
            </a:xfrm>
            <a:custGeom>
              <a:avLst/>
              <a:gdLst/>
              <a:ahLst/>
              <a:cxnLst/>
              <a:rect l="l" t="t" r="r" b="b"/>
              <a:pathLst>
                <a:path w="8455660" h="6348730">
                  <a:moveTo>
                    <a:pt x="8440420" y="0"/>
                  </a:moveTo>
                  <a:lnTo>
                    <a:pt x="15240" y="0"/>
                  </a:lnTo>
                  <a:cubicBezTo>
                    <a:pt x="7620" y="0"/>
                    <a:pt x="0" y="7620"/>
                    <a:pt x="0" y="15240"/>
                  </a:cubicBezTo>
                  <a:lnTo>
                    <a:pt x="0" y="5910580"/>
                  </a:lnTo>
                  <a:lnTo>
                    <a:pt x="0" y="6333490"/>
                  </a:lnTo>
                  <a:cubicBezTo>
                    <a:pt x="0" y="6342380"/>
                    <a:pt x="7620" y="6348730"/>
                    <a:pt x="15240" y="6348730"/>
                  </a:cubicBezTo>
                  <a:lnTo>
                    <a:pt x="666750" y="6348730"/>
                  </a:lnTo>
                  <a:lnTo>
                    <a:pt x="2854960" y="6348730"/>
                  </a:lnTo>
                  <a:lnTo>
                    <a:pt x="7785100" y="6348730"/>
                  </a:lnTo>
                  <a:lnTo>
                    <a:pt x="8440420" y="6348730"/>
                  </a:lnTo>
                  <a:cubicBezTo>
                    <a:pt x="8449310" y="6348730"/>
                    <a:pt x="8455660" y="6341110"/>
                    <a:pt x="8455660" y="6333490"/>
                  </a:cubicBezTo>
                  <a:lnTo>
                    <a:pt x="8455660" y="5910580"/>
                  </a:lnTo>
                  <a:lnTo>
                    <a:pt x="8455660" y="15240"/>
                  </a:lnTo>
                  <a:cubicBezTo>
                    <a:pt x="8455660" y="7620"/>
                    <a:pt x="8449310" y="0"/>
                    <a:pt x="8440420" y="0"/>
                  </a:cubicBezTo>
                  <a:close/>
                  <a:moveTo>
                    <a:pt x="7785100" y="5895340"/>
                  </a:moveTo>
                  <a:lnTo>
                    <a:pt x="2854960" y="5895340"/>
                  </a:lnTo>
                  <a:lnTo>
                    <a:pt x="668020" y="5895340"/>
                  </a:lnTo>
                  <a:lnTo>
                    <a:pt x="31750" y="5895340"/>
                  </a:lnTo>
                  <a:lnTo>
                    <a:pt x="31750" y="652780"/>
                  </a:lnTo>
                  <a:lnTo>
                    <a:pt x="8425180" y="652780"/>
                  </a:lnTo>
                  <a:lnTo>
                    <a:pt x="8425180" y="5895340"/>
                  </a:lnTo>
                  <a:lnTo>
                    <a:pt x="7785100" y="5895340"/>
                  </a:lnTo>
                  <a:lnTo>
                    <a:pt x="7785100" y="5895340"/>
                  </a:lnTo>
                  <a:close/>
                  <a:moveTo>
                    <a:pt x="8425180" y="31750"/>
                  </a:moveTo>
                  <a:lnTo>
                    <a:pt x="8425180" y="622300"/>
                  </a:lnTo>
                  <a:lnTo>
                    <a:pt x="31750" y="622300"/>
                  </a:lnTo>
                  <a:lnTo>
                    <a:pt x="31750" y="31750"/>
                  </a:lnTo>
                  <a:lnTo>
                    <a:pt x="8425180" y="31750"/>
                  </a:lnTo>
                  <a:close/>
                  <a:moveTo>
                    <a:pt x="31750" y="5927090"/>
                  </a:moveTo>
                  <a:lnTo>
                    <a:pt x="652780" y="5927090"/>
                  </a:lnTo>
                  <a:lnTo>
                    <a:pt x="652780" y="6319520"/>
                  </a:lnTo>
                  <a:lnTo>
                    <a:pt x="31750" y="6319520"/>
                  </a:lnTo>
                  <a:lnTo>
                    <a:pt x="31750" y="5927090"/>
                  </a:lnTo>
                  <a:close/>
                  <a:moveTo>
                    <a:pt x="683260" y="6318250"/>
                  </a:moveTo>
                  <a:lnTo>
                    <a:pt x="683260" y="5925820"/>
                  </a:lnTo>
                  <a:lnTo>
                    <a:pt x="2839720" y="5925820"/>
                  </a:lnTo>
                  <a:lnTo>
                    <a:pt x="2839720" y="6318250"/>
                  </a:lnTo>
                  <a:lnTo>
                    <a:pt x="683260" y="6318250"/>
                  </a:lnTo>
                  <a:close/>
                  <a:moveTo>
                    <a:pt x="2871470" y="6318250"/>
                  </a:moveTo>
                  <a:lnTo>
                    <a:pt x="2871470" y="5925820"/>
                  </a:lnTo>
                  <a:lnTo>
                    <a:pt x="7769861" y="5925820"/>
                  </a:lnTo>
                  <a:lnTo>
                    <a:pt x="7769861" y="6318250"/>
                  </a:lnTo>
                  <a:lnTo>
                    <a:pt x="2871470" y="6318250"/>
                  </a:lnTo>
                  <a:close/>
                  <a:moveTo>
                    <a:pt x="8425180" y="6318250"/>
                  </a:moveTo>
                  <a:lnTo>
                    <a:pt x="7801611" y="6318250"/>
                  </a:lnTo>
                  <a:lnTo>
                    <a:pt x="7801611" y="5925820"/>
                  </a:lnTo>
                  <a:lnTo>
                    <a:pt x="8425180" y="5925820"/>
                  </a:lnTo>
                  <a:lnTo>
                    <a:pt x="8425180" y="6318250"/>
                  </a:lnTo>
                  <a:close/>
                  <a:moveTo>
                    <a:pt x="226060" y="467360"/>
                  </a:moveTo>
                  <a:lnTo>
                    <a:pt x="339090" y="342900"/>
                  </a:lnTo>
                  <a:lnTo>
                    <a:pt x="226060" y="218440"/>
                  </a:lnTo>
                  <a:cubicBezTo>
                    <a:pt x="219710" y="212090"/>
                    <a:pt x="220980" y="201930"/>
                    <a:pt x="227330" y="196850"/>
                  </a:cubicBezTo>
                  <a:cubicBezTo>
                    <a:pt x="233680" y="190500"/>
                    <a:pt x="243840" y="191770"/>
                    <a:pt x="248920" y="198120"/>
                  </a:cubicBezTo>
                  <a:lnTo>
                    <a:pt x="359410" y="320040"/>
                  </a:lnTo>
                  <a:lnTo>
                    <a:pt x="469900" y="198120"/>
                  </a:lnTo>
                  <a:cubicBezTo>
                    <a:pt x="476250" y="191770"/>
                    <a:pt x="485140" y="191770"/>
                    <a:pt x="491490" y="196850"/>
                  </a:cubicBezTo>
                  <a:cubicBezTo>
                    <a:pt x="497840" y="203200"/>
                    <a:pt x="497840" y="212090"/>
                    <a:pt x="492760" y="218440"/>
                  </a:cubicBezTo>
                  <a:lnTo>
                    <a:pt x="381000" y="344170"/>
                  </a:lnTo>
                  <a:lnTo>
                    <a:pt x="494030" y="468630"/>
                  </a:lnTo>
                  <a:cubicBezTo>
                    <a:pt x="500380" y="474980"/>
                    <a:pt x="499110" y="485140"/>
                    <a:pt x="492760" y="490220"/>
                  </a:cubicBezTo>
                  <a:cubicBezTo>
                    <a:pt x="490220" y="492760"/>
                    <a:pt x="486410" y="494030"/>
                    <a:pt x="482600" y="494030"/>
                  </a:cubicBezTo>
                  <a:cubicBezTo>
                    <a:pt x="478790" y="494030"/>
                    <a:pt x="473710" y="492760"/>
                    <a:pt x="471170" y="488950"/>
                  </a:cubicBezTo>
                  <a:lnTo>
                    <a:pt x="360680" y="367030"/>
                  </a:lnTo>
                  <a:lnTo>
                    <a:pt x="250190" y="488950"/>
                  </a:lnTo>
                  <a:cubicBezTo>
                    <a:pt x="247650" y="492760"/>
                    <a:pt x="242570" y="494030"/>
                    <a:pt x="238760" y="494030"/>
                  </a:cubicBezTo>
                  <a:cubicBezTo>
                    <a:pt x="234950" y="494030"/>
                    <a:pt x="231140" y="492760"/>
                    <a:pt x="228600" y="490220"/>
                  </a:cubicBezTo>
                  <a:cubicBezTo>
                    <a:pt x="220980" y="483870"/>
                    <a:pt x="220980" y="473710"/>
                    <a:pt x="226060" y="467360"/>
                  </a:cubicBezTo>
                  <a:close/>
                  <a:moveTo>
                    <a:pt x="1104900" y="344170"/>
                  </a:moveTo>
                  <a:cubicBezTo>
                    <a:pt x="1104900" y="335280"/>
                    <a:pt x="1112520" y="328930"/>
                    <a:pt x="1120140" y="328930"/>
                  </a:cubicBezTo>
                  <a:lnTo>
                    <a:pt x="1363980" y="328930"/>
                  </a:lnTo>
                  <a:cubicBezTo>
                    <a:pt x="1372870" y="328930"/>
                    <a:pt x="1379220" y="336550"/>
                    <a:pt x="1379220" y="344170"/>
                  </a:cubicBezTo>
                  <a:cubicBezTo>
                    <a:pt x="1379220" y="353060"/>
                    <a:pt x="1371600" y="359410"/>
                    <a:pt x="1363980" y="359410"/>
                  </a:cubicBezTo>
                  <a:lnTo>
                    <a:pt x="1120140" y="359410"/>
                  </a:lnTo>
                  <a:cubicBezTo>
                    <a:pt x="1111250" y="359410"/>
                    <a:pt x="1104900" y="351790"/>
                    <a:pt x="1104900" y="344170"/>
                  </a:cubicBezTo>
                  <a:close/>
                  <a:moveTo>
                    <a:pt x="676910" y="452120"/>
                  </a:moveTo>
                  <a:lnTo>
                    <a:pt x="702310" y="452120"/>
                  </a:lnTo>
                  <a:lnTo>
                    <a:pt x="702310" y="477520"/>
                  </a:lnTo>
                  <a:cubicBezTo>
                    <a:pt x="702310" y="486410"/>
                    <a:pt x="709930" y="492760"/>
                    <a:pt x="717550" y="492760"/>
                  </a:cubicBezTo>
                  <a:lnTo>
                    <a:pt x="924560" y="492760"/>
                  </a:lnTo>
                  <a:cubicBezTo>
                    <a:pt x="933450" y="492760"/>
                    <a:pt x="939800" y="485140"/>
                    <a:pt x="939800" y="477520"/>
                  </a:cubicBezTo>
                  <a:lnTo>
                    <a:pt x="939800" y="250190"/>
                  </a:lnTo>
                  <a:cubicBezTo>
                    <a:pt x="939800" y="241300"/>
                    <a:pt x="932180" y="234950"/>
                    <a:pt x="924560" y="234950"/>
                  </a:cubicBezTo>
                  <a:lnTo>
                    <a:pt x="899160" y="234950"/>
                  </a:lnTo>
                  <a:lnTo>
                    <a:pt x="899160" y="209550"/>
                  </a:lnTo>
                  <a:cubicBezTo>
                    <a:pt x="899160" y="200660"/>
                    <a:pt x="891540" y="194310"/>
                    <a:pt x="883920" y="194310"/>
                  </a:cubicBezTo>
                  <a:lnTo>
                    <a:pt x="676910" y="194310"/>
                  </a:lnTo>
                  <a:cubicBezTo>
                    <a:pt x="668020" y="194310"/>
                    <a:pt x="661670" y="201930"/>
                    <a:pt x="661670" y="209550"/>
                  </a:cubicBezTo>
                  <a:lnTo>
                    <a:pt x="661670" y="436880"/>
                  </a:lnTo>
                  <a:cubicBezTo>
                    <a:pt x="661670" y="445770"/>
                    <a:pt x="668020" y="452120"/>
                    <a:pt x="676910" y="452120"/>
                  </a:cubicBezTo>
                  <a:close/>
                  <a:moveTo>
                    <a:pt x="909320" y="265430"/>
                  </a:moveTo>
                  <a:lnTo>
                    <a:pt x="909320" y="462280"/>
                  </a:lnTo>
                  <a:lnTo>
                    <a:pt x="734060" y="462280"/>
                  </a:lnTo>
                  <a:lnTo>
                    <a:pt x="734060" y="452120"/>
                  </a:lnTo>
                  <a:lnTo>
                    <a:pt x="883920" y="452120"/>
                  </a:lnTo>
                  <a:cubicBezTo>
                    <a:pt x="892810" y="452120"/>
                    <a:pt x="899160" y="444500"/>
                    <a:pt x="899160" y="436880"/>
                  </a:cubicBezTo>
                  <a:lnTo>
                    <a:pt x="899160" y="265430"/>
                  </a:lnTo>
                  <a:lnTo>
                    <a:pt x="909320" y="265430"/>
                  </a:lnTo>
                  <a:close/>
                  <a:moveTo>
                    <a:pt x="692150" y="224790"/>
                  </a:moveTo>
                  <a:lnTo>
                    <a:pt x="867410" y="224790"/>
                  </a:lnTo>
                  <a:lnTo>
                    <a:pt x="867410" y="421640"/>
                  </a:lnTo>
                  <a:lnTo>
                    <a:pt x="692150" y="421640"/>
                  </a:lnTo>
                  <a:lnTo>
                    <a:pt x="692150" y="224790"/>
                  </a:lnTo>
                  <a:close/>
                  <a:moveTo>
                    <a:pt x="466090" y="6236970"/>
                  </a:moveTo>
                  <a:cubicBezTo>
                    <a:pt x="463550" y="6242050"/>
                    <a:pt x="457200" y="6245860"/>
                    <a:pt x="452120" y="6245860"/>
                  </a:cubicBezTo>
                  <a:cubicBezTo>
                    <a:pt x="449580" y="6245860"/>
                    <a:pt x="447040" y="6245860"/>
                    <a:pt x="444500" y="6244590"/>
                  </a:cubicBezTo>
                  <a:lnTo>
                    <a:pt x="229870" y="6137910"/>
                  </a:lnTo>
                  <a:cubicBezTo>
                    <a:pt x="224790" y="6135370"/>
                    <a:pt x="220980" y="6130290"/>
                    <a:pt x="220980" y="6123940"/>
                  </a:cubicBezTo>
                  <a:cubicBezTo>
                    <a:pt x="220980" y="6117590"/>
                    <a:pt x="224790" y="6112510"/>
                    <a:pt x="229870" y="6109970"/>
                  </a:cubicBezTo>
                  <a:lnTo>
                    <a:pt x="444500" y="6003290"/>
                  </a:lnTo>
                  <a:cubicBezTo>
                    <a:pt x="452120" y="5999480"/>
                    <a:pt x="461010" y="6002020"/>
                    <a:pt x="466090" y="6010910"/>
                  </a:cubicBezTo>
                  <a:cubicBezTo>
                    <a:pt x="469900" y="6018530"/>
                    <a:pt x="467360" y="6027420"/>
                    <a:pt x="458470" y="6032500"/>
                  </a:cubicBezTo>
                  <a:lnTo>
                    <a:pt x="271780" y="6125210"/>
                  </a:lnTo>
                  <a:lnTo>
                    <a:pt x="458470" y="6217920"/>
                  </a:lnTo>
                  <a:cubicBezTo>
                    <a:pt x="467360" y="6219190"/>
                    <a:pt x="469900" y="6229350"/>
                    <a:pt x="466090" y="6236970"/>
                  </a:cubicBezTo>
                  <a:close/>
                  <a:moveTo>
                    <a:pt x="7989570" y="6008370"/>
                  </a:moveTo>
                  <a:cubicBezTo>
                    <a:pt x="7993380" y="6000750"/>
                    <a:pt x="8002270" y="5996940"/>
                    <a:pt x="8011160" y="6000750"/>
                  </a:cubicBezTo>
                  <a:lnTo>
                    <a:pt x="8225790" y="6107430"/>
                  </a:lnTo>
                  <a:cubicBezTo>
                    <a:pt x="8230870" y="6109970"/>
                    <a:pt x="8234680" y="6115050"/>
                    <a:pt x="8234680" y="6121400"/>
                  </a:cubicBezTo>
                  <a:cubicBezTo>
                    <a:pt x="8234680" y="6127750"/>
                    <a:pt x="8230870" y="6132830"/>
                    <a:pt x="8225790" y="6135370"/>
                  </a:cubicBezTo>
                  <a:lnTo>
                    <a:pt x="8011160" y="6242050"/>
                  </a:lnTo>
                  <a:cubicBezTo>
                    <a:pt x="8008620" y="6243320"/>
                    <a:pt x="8006080" y="6243320"/>
                    <a:pt x="8003540" y="6243320"/>
                  </a:cubicBezTo>
                  <a:cubicBezTo>
                    <a:pt x="7997190" y="6243320"/>
                    <a:pt x="7992110" y="6239510"/>
                    <a:pt x="7989570" y="6234430"/>
                  </a:cubicBezTo>
                  <a:cubicBezTo>
                    <a:pt x="7985761" y="6226810"/>
                    <a:pt x="7988301" y="6217920"/>
                    <a:pt x="7997190" y="6212840"/>
                  </a:cubicBezTo>
                  <a:lnTo>
                    <a:pt x="8183880" y="6120130"/>
                  </a:lnTo>
                  <a:lnTo>
                    <a:pt x="7997190" y="6027420"/>
                  </a:lnTo>
                  <a:cubicBezTo>
                    <a:pt x="7989570" y="6026150"/>
                    <a:pt x="7985760" y="6015990"/>
                    <a:pt x="7989570" y="6008370"/>
                  </a:cubicBezTo>
                  <a:close/>
                </a:path>
              </a:pathLst>
            </a:custGeom>
            <a:solidFill>
              <a:srgbClr val="000000"/>
            </a:solidFill>
          </p:spPr>
          <p:txBody>
            <a:bodyPr/>
            <a:lstStyle/>
            <a:p>
              <a:endParaRPr lang="en-IN"/>
            </a:p>
          </p:txBody>
        </p:sp>
      </p:grpSp>
      <p:sp>
        <p:nvSpPr>
          <p:cNvPr id="27" name="TextBox 27"/>
          <p:cNvSpPr txBox="1"/>
          <p:nvPr/>
        </p:nvSpPr>
        <p:spPr>
          <a:xfrm>
            <a:off x="3442535" y="2084957"/>
            <a:ext cx="11785653" cy="1160781"/>
          </a:xfrm>
          <a:prstGeom prst="rect">
            <a:avLst/>
          </a:prstGeom>
        </p:spPr>
        <p:txBody>
          <a:bodyPr lIns="0" tIns="0" rIns="0" bIns="0" rtlCol="0" anchor="t">
            <a:spAutoFit/>
          </a:bodyPr>
          <a:lstStyle/>
          <a:p>
            <a:pPr algn="ctr">
              <a:lnSpc>
                <a:spcPts val="9519"/>
              </a:lnSpc>
            </a:pPr>
            <a:r>
              <a:rPr lang="en-US" sz="6799" b="1" dirty="0">
                <a:solidFill>
                  <a:srgbClr val="000000"/>
                </a:solidFill>
                <a:latin typeface="Canva Sans Bold"/>
                <a:ea typeface="Canva Sans Bold"/>
                <a:cs typeface="Canva Sans Bold"/>
                <a:sym typeface="Canva Sans Bold"/>
              </a:rPr>
              <a:t>AND THE CONCLUSION IS...</a:t>
            </a:r>
          </a:p>
        </p:txBody>
      </p:sp>
      <p:sp>
        <p:nvSpPr>
          <p:cNvPr id="28" name="TextBox 28"/>
          <p:cNvSpPr txBox="1"/>
          <p:nvPr/>
        </p:nvSpPr>
        <p:spPr>
          <a:xfrm>
            <a:off x="1155032" y="7735577"/>
            <a:ext cx="4701339" cy="2112501"/>
          </a:xfrm>
          <a:prstGeom prst="rect">
            <a:avLst/>
          </a:prstGeom>
        </p:spPr>
        <p:txBody>
          <a:bodyPr wrap="square" lIns="0" tIns="0" rIns="0" bIns="0" rtlCol="0" anchor="t">
            <a:spAutoFit/>
          </a:bodyPr>
          <a:lstStyle/>
          <a:p>
            <a:pPr algn="ctr">
              <a:lnSpc>
                <a:spcPts val="4228"/>
              </a:lnSpc>
            </a:pPr>
            <a:r>
              <a:rPr lang="en-US" sz="2800" b="1" dirty="0">
                <a:solidFill>
                  <a:srgbClr val="000000"/>
                </a:solidFill>
                <a:latin typeface="Canva Sans Bold"/>
                <a:ea typeface="Canva Sans Bold"/>
                <a:cs typeface="Canva Sans Bold"/>
                <a:sym typeface="Canva Sans Bold"/>
              </a:rPr>
              <a:t>This project demonstrates effective use of </a:t>
            </a:r>
            <a:r>
              <a:rPr lang="en-US" sz="2800" b="1" dirty="0" err="1">
                <a:solidFill>
                  <a:srgbClr val="000000"/>
                </a:solidFill>
                <a:latin typeface="Canva Sans Bold"/>
                <a:ea typeface="Canva Sans Bold"/>
                <a:cs typeface="Canva Sans Bold"/>
                <a:sym typeface="Canva Sans Bold"/>
              </a:rPr>
              <a:t>pygame</a:t>
            </a:r>
            <a:r>
              <a:rPr lang="en-US" sz="2800" b="1" dirty="0">
                <a:solidFill>
                  <a:srgbClr val="000000"/>
                </a:solidFill>
                <a:latin typeface="Canva Sans Bold"/>
                <a:ea typeface="Canva Sans Bold"/>
                <a:cs typeface="Canva Sans Bold"/>
                <a:sym typeface="Canva Sans Bold"/>
              </a:rPr>
              <a:t> for creating 2D games.</a:t>
            </a:r>
          </a:p>
          <a:p>
            <a:pPr algn="ctr">
              <a:lnSpc>
                <a:spcPts val="4228"/>
              </a:lnSpc>
            </a:pPr>
            <a:endParaRPr lang="en-US" sz="2800" b="1" dirty="0">
              <a:solidFill>
                <a:srgbClr val="000000"/>
              </a:solidFill>
              <a:latin typeface="Canva Sans Bold"/>
              <a:ea typeface="Canva Sans Bold"/>
              <a:cs typeface="Canva Sans Bold"/>
              <a:sym typeface="Canva Sans Bold"/>
            </a:endParaRPr>
          </a:p>
        </p:txBody>
      </p:sp>
      <p:sp>
        <p:nvSpPr>
          <p:cNvPr id="29" name="TextBox 29"/>
          <p:cNvSpPr txBox="1"/>
          <p:nvPr/>
        </p:nvSpPr>
        <p:spPr>
          <a:xfrm>
            <a:off x="7029897" y="7826643"/>
            <a:ext cx="4228206" cy="2460357"/>
          </a:xfrm>
          <a:prstGeom prst="rect">
            <a:avLst/>
          </a:prstGeom>
        </p:spPr>
        <p:txBody>
          <a:bodyPr lIns="0" tIns="0" rIns="0" bIns="0" rtlCol="0" anchor="t">
            <a:spAutoFit/>
          </a:bodyPr>
          <a:lstStyle/>
          <a:p>
            <a:pPr algn="ctr">
              <a:lnSpc>
                <a:spcPts val="3907"/>
              </a:lnSpc>
            </a:pPr>
            <a:r>
              <a:rPr lang="en-US" sz="2587" b="1" dirty="0">
                <a:solidFill>
                  <a:srgbClr val="000000"/>
                </a:solidFill>
                <a:latin typeface="Canva Sans Bold"/>
                <a:ea typeface="Canva Sans Bold"/>
                <a:cs typeface="Canva Sans Bold"/>
                <a:sym typeface="Canva Sans Bold"/>
              </a:rPr>
              <a:t>Covers core programming concepts like loops, conditionals, functions, and modularity.</a:t>
            </a:r>
          </a:p>
          <a:p>
            <a:pPr algn="ctr">
              <a:lnSpc>
                <a:spcPts val="3907"/>
              </a:lnSpc>
            </a:pPr>
            <a:endParaRPr lang="en-US" sz="2587" b="1" dirty="0">
              <a:solidFill>
                <a:srgbClr val="000000"/>
              </a:solidFill>
              <a:latin typeface="Canva Sans Bold"/>
              <a:ea typeface="Canva Sans Bold"/>
              <a:cs typeface="Canva Sans Bold"/>
              <a:sym typeface="Canva Sans Bold"/>
            </a:endParaRPr>
          </a:p>
        </p:txBody>
      </p:sp>
      <p:sp>
        <p:nvSpPr>
          <p:cNvPr id="30" name="TextBox 30"/>
          <p:cNvSpPr txBox="1"/>
          <p:nvPr/>
        </p:nvSpPr>
        <p:spPr>
          <a:xfrm>
            <a:off x="12434136" y="7627493"/>
            <a:ext cx="4446651" cy="2459863"/>
          </a:xfrm>
          <a:prstGeom prst="rect">
            <a:avLst/>
          </a:prstGeom>
        </p:spPr>
        <p:txBody>
          <a:bodyPr lIns="0" tIns="0" rIns="0" bIns="0" rtlCol="0" anchor="t">
            <a:spAutoFit/>
          </a:bodyPr>
          <a:lstStyle/>
          <a:p>
            <a:pPr algn="ctr">
              <a:lnSpc>
                <a:spcPts val="3926"/>
              </a:lnSpc>
            </a:pPr>
            <a:r>
              <a:rPr lang="en-US" sz="2600" b="1" dirty="0">
                <a:solidFill>
                  <a:srgbClr val="000000"/>
                </a:solidFill>
                <a:latin typeface="Canva Sans Bold"/>
                <a:ea typeface="Canva Sans Bold"/>
                <a:cs typeface="Canva Sans Bold"/>
                <a:sym typeface="Canva Sans Bold"/>
              </a:rPr>
              <a:t>It’s a solid foundation for expanding to a full-featured Minesweeper with flags, score tracking, and difficulty levels.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1028700"/>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algn="ctr">
                        <a:lnSpc>
                          <a:spcPts val="3359"/>
                        </a:lnSpc>
                        <a:defRPr/>
                      </a:pPr>
                      <a:r>
                        <a:rPr lang="en-US" sz="2399">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a:solidFill>
                            <a:srgbClr val="FFFFFF"/>
                          </a:solidFill>
                          <a:latin typeface="Canva Sans"/>
                          <a:ea typeface="Canva Sans"/>
                          <a:cs typeface="Canva Sans"/>
                          <a:sym typeface="Canva Sans"/>
                        </a:rPr>
                        <a:t>Round 3</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a:solidFill>
                            <a:srgbClr val="000000"/>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extLst>
                  <a:ext uri="{0D108BD9-81ED-4DB2-BD59-A6C34878D82A}">
                    <a16:rowId xmlns:a16="http://schemas.microsoft.com/office/drawing/2014/main" val="10000"/>
                  </a:ext>
                </a:extLst>
              </a:tr>
            </a:tbl>
          </a:graphicData>
        </a:graphic>
      </p:graphicFrame>
      <p:grpSp>
        <p:nvGrpSpPr>
          <p:cNvPr id="3" name="Group 3"/>
          <p:cNvGrpSpPr/>
          <p:nvPr/>
        </p:nvGrpSpPr>
        <p:grpSpPr>
          <a:xfrm>
            <a:off x="7748556" y="3714854"/>
            <a:ext cx="9510744" cy="4957847"/>
            <a:chOff x="0" y="0"/>
            <a:chExt cx="2504887" cy="1305770"/>
          </a:xfrm>
        </p:grpSpPr>
        <p:sp>
          <p:nvSpPr>
            <p:cNvPr id="4" name="Freeform 4"/>
            <p:cNvSpPr/>
            <p:nvPr/>
          </p:nvSpPr>
          <p:spPr>
            <a:xfrm>
              <a:off x="0" y="0"/>
              <a:ext cx="2504887" cy="1305770"/>
            </a:xfrm>
            <a:custGeom>
              <a:avLst/>
              <a:gdLst/>
              <a:ahLst/>
              <a:cxnLst/>
              <a:rect l="l" t="t" r="r" b="b"/>
              <a:pathLst>
                <a:path w="2504887" h="1305770">
                  <a:moveTo>
                    <a:pt x="0" y="0"/>
                  </a:moveTo>
                  <a:lnTo>
                    <a:pt x="2504887" y="0"/>
                  </a:lnTo>
                  <a:lnTo>
                    <a:pt x="2504887" y="1305770"/>
                  </a:lnTo>
                  <a:lnTo>
                    <a:pt x="0" y="1305770"/>
                  </a:lnTo>
                  <a:close/>
                </a:path>
              </a:pathLst>
            </a:custGeom>
            <a:solidFill>
              <a:srgbClr val="F28B1B"/>
            </a:solidFill>
            <a:ln w="19050" cap="sq">
              <a:solidFill>
                <a:srgbClr val="000000"/>
              </a:solidFill>
              <a:prstDash val="solid"/>
              <a:miter/>
            </a:ln>
          </p:spPr>
          <p:txBody>
            <a:bodyPr/>
            <a:lstStyle/>
            <a:p>
              <a:endParaRPr lang="en-IN"/>
            </a:p>
          </p:txBody>
        </p:sp>
        <p:sp>
          <p:nvSpPr>
            <p:cNvPr id="5" name="TextBox 5"/>
            <p:cNvSpPr txBox="1"/>
            <p:nvPr/>
          </p:nvSpPr>
          <p:spPr>
            <a:xfrm>
              <a:off x="0" y="-38100"/>
              <a:ext cx="2504887" cy="134387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7558056" y="3524354"/>
            <a:ext cx="9510744" cy="4957847"/>
            <a:chOff x="0" y="0"/>
            <a:chExt cx="2504887" cy="1305770"/>
          </a:xfrm>
        </p:grpSpPr>
        <p:sp>
          <p:nvSpPr>
            <p:cNvPr id="7" name="Freeform 7"/>
            <p:cNvSpPr/>
            <p:nvPr/>
          </p:nvSpPr>
          <p:spPr>
            <a:xfrm>
              <a:off x="0" y="0"/>
              <a:ext cx="2504887" cy="1305770"/>
            </a:xfrm>
            <a:custGeom>
              <a:avLst/>
              <a:gdLst/>
              <a:ahLst/>
              <a:cxnLst/>
              <a:rect l="l" t="t" r="r" b="b"/>
              <a:pathLst>
                <a:path w="2504887" h="1305770">
                  <a:moveTo>
                    <a:pt x="0" y="0"/>
                  </a:moveTo>
                  <a:lnTo>
                    <a:pt x="2504887" y="0"/>
                  </a:lnTo>
                  <a:lnTo>
                    <a:pt x="2504887" y="1305770"/>
                  </a:lnTo>
                  <a:lnTo>
                    <a:pt x="0" y="1305770"/>
                  </a:lnTo>
                  <a:close/>
                </a:path>
              </a:pathLst>
            </a:custGeom>
            <a:solidFill>
              <a:srgbClr val="FFFFFF"/>
            </a:solidFill>
            <a:ln w="19050" cap="sq">
              <a:solidFill>
                <a:srgbClr val="000000"/>
              </a:solidFill>
              <a:prstDash val="solid"/>
              <a:miter/>
            </a:ln>
          </p:spPr>
          <p:txBody>
            <a:bodyPr/>
            <a:lstStyle/>
            <a:p>
              <a:endParaRPr lang="en-IN"/>
            </a:p>
          </p:txBody>
        </p:sp>
        <p:sp>
          <p:nvSpPr>
            <p:cNvPr id="8" name="TextBox 8"/>
            <p:cNvSpPr txBox="1"/>
            <p:nvPr/>
          </p:nvSpPr>
          <p:spPr>
            <a:xfrm>
              <a:off x="0" y="-38100"/>
              <a:ext cx="2504887" cy="1343870"/>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8182724" y="4480538"/>
            <a:ext cx="8261409" cy="2893080"/>
          </a:xfrm>
          <a:prstGeom prst="rect">
            <a:avLst/>
          </a:prstGeom>
        </p:spPr>
        <p:txBody>
          <a:bodyPr lIns="0" tIns="0" rIns="0" bIns="0" rtlCol="0" anchor="t">
            <a:spAutoFit/>
          </a:bodyPr>
          <a:lstStyle/>
          <a:p>
            <a:pPr algn="l">
              <a:lnSpc>
                <a:spcPts val="11688"/>
              </a:lnSpc>
            </a:pPr>
            <a:r>
              <a:rPr lang="en-US" sz="8349" b="1">
                <a:solidFill>
                  <a:srgbClr val="000000"/>
                </a:solidFill>
                <a:latin typeface="Canva Sans Bold"/>
                <a:ea typeface="Canva Sans Bold"/>
                <a:cs typeface="Canva Sans Bold"/>
                <a:sym typeface="Canva Sans Bold"/>
              </a:rPr>
              <a:t>THANK YOU FOR PLAYING!</a:t>
            </a:r>
          </a:p>
        </p:txBody>
      </p:sp>
      <p:sp>
        <p:nvSpPr>
          <p:cNvPr id="10" name="Freeform 10"/>
          <p:cNvSpPr/>
          <p:nvPr/>
        </p:nvSpPr>
        <p:spPr>
          <a:xfrm rot="5400000">
            <a:off x="14992542" y="6405943"/>
            <a:ext cx="2470735" cy="2443781"/>
          </a:xfrm>
          <a:custGeom>
            <a:avLst/>
            <a:gdLst/>
            <a:ahLst/>
            <a:cxnLst/>
            <a:rect l="l" t="t" r="r" b="b"/>
            <a:pathLst>
              <a:path w="2470735" h="2443781">
                <a:moveTo>
                  <a:pt x="0" y="0"/>
                </a:moveTo>
                <a:lnTo>
                  <a:pt x="2470735" y="0"/>
                </a:lnTo>
                <a:lnTo>
                  <a:pt x="2470735" y="2443781"/>
                </a:lnTo>
                <a:lnTo>
                  <a:pt x="0" y="24437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1" name="Freeform 11"/>
          <p:cNvSpPr/>
          <p:nvPr/>
        </p:nvSpPr>
        <p:spPr>
          <a:xfrm>
            <a:off x="1352589" y="2704264"/>
            <a:ext cx="4689862" cy="7479726"/>
          </a:xfrm>
          <a:custGeom>
            <a:avLst/>
            <a:gdLst/>
            <a:ahLst/>
            <a:cxnLst/>
            <a:rect l="l" t="t" r="r" b="b"/>
            <a:pathLst>
              <a:path w="6208576" h="9565034">
                <a:moveTo>
                  <a:pt x="0" y="0"/>
                </a:moveTo>
                <a:lnTo>
                  <a:pt x="6208576" y="0"/>
                </a:lnTo>
                <a:lnTo>
                  <a:pt x="6208576" y="9565034"/>
                </a:lnTo>
                <a:lnTo>
                  <a:pt x="0" y="956503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5278065" y="1028700"/>
          <a:ext cx="8520659" cy="1647825"/>
        </p:xfrm>
        <a:graphic>
          <a:graphicData uri="http://schemas.openxmlformats.org/drawingml/2006/table">
            <a:tbl>
              <a:tblPr/>
              <a:tblGrid>
                <a:gridCol w="8520659">
                  <a:extLst>
                    <a:ext uri="{9D8B030D-6E8A-4147-A177-3AD203B41FA5}">
                      <a16:colId xmlns:a16="http://schemas.microsoft.com/office/drawing/2014/main" val="20000"/>
                    </a:ext>
                  </a:extLst>
                </a:gridCol>
              </a:tblGrid>
              <a:tr h="1647825">
                <a:tc>
                  <a:txBody>
                    <a:bodyPr/>
                    <a:lstStyle/>
                    <a:p>
                      <a:pPr marL="0" lvl="0" indent="0" algn="ctr">
                        <a:lnSpc>
                          <a:spcPts val="8679"/>
                        </a:lnSpc>
                        <a:spcBef>
                          <a:spcPct val="0"/>
                        </a:spcBef>
                        <a:defRPr/>
                      </a:pPr>
                      <a:r>
                        <a:rPr lang="en-US" sz="6199" b="1">
                          <a:solidFill>
                            <a:srgbClr val="FFFFFF"/>
                          </a:solidFill>
                          <a:latin typeface="Canva Sans Bold"/>
                          <a:ea typeface="Canva Sans Bold"/>
                          <a:cs typeface="Canva Sans Bold"/>
                          <a:sym typeface="Canva Sans Bold"/>
                        </a:rPr>
                        <a:t>TEAM MEMBERS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extLst>
                  <a:ext uri="{0D108BD9-81ED-4DB2-BD59-A6C34878D82A}">
                    <a16:rowId xmlns:a16="http://schemas.microsoft.com/office/drawing/2014/main" val="10000"/>
                  </a:ext>
                </a:extLst>
              </a:tr>
            </a:tbl>
          </a:graphicData>
        </a:graphic>
      </p:graphicFrame>
      <p:sp>
        <p:nvSpPr>
          <p:cNvPr id="3" name="TextBox 3"/>
          <p:cNvSpPr txBox="1"/>
          <p:nvPr/>
        </p:nvSpPr>
        <p:spPr>
          <a:xfrm>
            <a:off x="1324496" y="3517453"/>
            <a:ext cx="16125304" cy="4240200"/>
          </a:xfrm>
          <a:prstGeom prst="rect">
            <a:avLst/>
          </a:prstGeom>
        </p:spPr>
        <p:txBody>
          <a:bodyPr wrap="square" lIns="0" tIns="0" rIns="0" bIns="0" rtlCol="0" anchor="t">
            <a:spAutoFit/>
          </a:bodyPr>
          <a:lstStyle/>
          <a:p>
            <a:pPr marL="1036416" lvl="1" indent="-518208" algn="ctr">
              <a:lnSpc>
                <a:spcPts val="6720"/>
              </a:lnSpc>
              <a:spcBef>
                <a:spcPct val="0"/>
              </a:spcBef>
              <a:buAutoNum type="arabicPeriod"/>
            </a:pPr>
            <a:r>
              <a:rPr lang="en-US" sz="4800" dirty="0">
                <a:solidFill>
                  <a:srgbClr val="000000"/>
                </a:solidFill>
                <a:latin typeface="Canva Sans"/>
                <a:ea typeface="Canva Sans"/>
                <a:cs typeface="Canva Sans"/>
                <a:sym typeface="Canva Sans"/>
              </a:rPr>
              <a:t>SNEHAL GUPTA-MABSPG24069</a:t>
            </a:r>
          </a:p>
          <a:p>
            <a:pPr marL="1036416" lvl="1" indent="-518208" algn="ctr">
              <a:lnSpc>
                <a:spcPts val="6720"/>
              </a:lnSpc>
              <a:spcBef>
                <a:spcPct val="0"/>
              </a:spcBef>
              <a:buAutoNum type="arabicPeriod"/>
            </a:pPr>
            <a:r>
              <a:rPr lang="en-US" sz="4800" dirty="0">
                <a:solidFill>
                  <a:srgbClr val="000000"/>
                </a:solidFill>
                <a:latin typeface="Canva Sans"/>
                <a:ea typeface="Canva Sans"/>
                <a:cs typeface="Canva Sans"/>
                <a:sym typeface="Canva Sans"/>
              </a:rPr>
              <a:t>ARYAN CHAUHAN -MABSPG24087</a:t>
            </a:r>
          </a:p>
          <a:p>
            <a:pPr marL="1036416" lvl="1" indent="-518208" algn="ctr">
              <a:lnSpc>
                <a:spcPts val="6720"/>
              </a:lnSpc>
              <a:spcBef>
                <a:spcPct val="0"/>
              </a:spcBef>
              <a:buAutoNum type="arabicPeriod"/>
            </a:pPr>
            <a:r>
              <a:rPr lang="en-US" sz="4800" dirty="0">
                <a:solidFill>
                  <a:srgbClr val="000000"/>
                </a:solidFill>
                <a:latin typeface="Canva Sans"/>
                <a:ea typeface="Canva Sans"/>
                <a:cs typeface="Canva Sans"/>
                <a:sym typeface="Canva Sans"/>
              </a:rPr>
              <a:t>UTKARSH RAJ-MABSPG24100</a:t>
            </a:r>
          </a:p>
          <a:p>
            <a:pPr marL="1036416" lvl="1" indent="-518208" algn="ctr">
              <a:lnSpc>
                <a:spcPts val="6720"/>
              </a:lnSpc>
              <a:spcBef>
                <a:spcPct val="0"/>
              </a:spcBef>
              <a:buAutoNum type="arabicPeriod"/>
            </a:pPr>
            <a:r>
              <a:rPr lang="en-US" sz="4800" dirty="0">
                <a:solidFill>
                  <a:srgbClr val="000000"/>
                </a:solidFill>
                <a:latin typeface="Canva Sans"/>
                <a:ea typeface="Canva Sans"/>
                <a:cs typeface="Canva Sans"/>
                <a:sym typeface="Canva Sans"/>
              </a:rPr>
              <a:t>VINAY SEJWAL-MABSPG24113</a:t>
            </a:r>
          </a:p>
          <a:p>
            <a:pPr marL="1036416" lvl="1" indent="-518208" algn="ctr">
              <a:lnSpc>
                <a:spcPts val="6720"/>
              </a:lnSpc>
              <a:spcBef>
                <a:spcPct val="0"/>
              </a:spcBef>
              <a:buAutoNum type="arabicPeriod"/>
            </a:pPr>
            <a:r>
              <a:rPr lang="en-US" sz="4800" dirty="0">
                <a:solidFill>
                  <a:srgbClr val="000000"/>
                </a:solidFill>
                <a:latin typeface="Canva Sans"/>
                <a:ea typeface="Canva Sans"/>
                <a:cs typeface="Canva Sans"/>
                <a:sym typeface="Canva Sans"/>
              </a:rPr>
              <a:t>VRINDA GOEL-MABSPG24120</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pSp>
        <p:nvGrpSpPr>
          <p:cNvPr id="2" name="Group 2"/>
          <p:cNvGrpSpPr/>
          <p:nvPr/>
        </p:nvGrpSpPr>
        <p:grpSpPr>
          <a:xfrm>
            <a:off x="6601624" y="2850718"/>
            <a:ext cx="11264766" cy="5971190"/>
            <a:chOff x="0" y="0"/>
            <a:chExt cx="2456375" cy="1302067"/>
          </a:xfrm>
        </p:grpSpPr>
        <p:sp>
          <p:nvSpPr>
            <p:cNvPr id="3" name="Freeform 3"/>
            <p:cNvSpPr/>
            <p:nvPr/>
          </p:nvSpPr>
          <p:spPr>
            <a:xfrm>
              <a:off x="0" y="0"/>
              <a:ext cx="2456375" cy="1302067"/>
            </a:xfrm>
            <a:custGeom>
              <a:avLst/>
              <a:gdLst/>
              <a:ahLst/>
              <a:cxnLst/>
              <a:rect l="l" t="t" r="r" b="b"/>
              <a:pathLst>
                <a:path w="2456375" h="1302067">
                  <a:moveTo>
                    <a:pt x="2456375" y="0"/>
                  </a:moveTo>
                  <a:lnTo>
                    <a:pt x="0" y="0"/>
                  </a:lnTo>
                  <a:lnTo>
                    <a:pt x="0" y="1114107"/>
                  </a:lnTo>
                  <a:lnTo>
                    <a:pt x="157480" y="1114107"/>
                  </a:lnTo>
                  <a:lnTo>
                    <a:pt x="157480" y="1302067"/>
                  </a:lnTo>
                  <a:lnTo>
                    <a:pt x="463550" y="1114107"/>
                  </a:lnTo>
                  <a:lnTo>
                    <a:pt x="2456375" y="1114107"/>
                  </a:lnTo>
                  <a:lnTo>
                    <a:pt x="2456375" y="0"/>
                  </a:lnTo>
                  <a:close/>
                </a:path>
              </a:pathLst>
            </a:custGeom>
            <a:solidFill>
              <a:srgbClr val="F28B1B"/>
            </a:solidFill>
            <a:ln w="19050" cap="sq">
              <a:solidFill>
                <a:srgbClr val="000000"/>
              </a:solidFill>
              <a:prstDash val="solid"/>
              <a:miter/>
            </a:ln>
          </p:spPr>
          <p:txBody>
            <a:bodyPr/>
            <a:lstStyle/>
            <a:p>
              <a:endParaRPr lang="en-IN"/>
            </a:p>
          </p:txBody>
        </p:sp>
        <p:sp>
          <p:nvSpPr>
            <p:cNvPr id="4" name="TextBox 4"/>
            <p:cNvSpPr txBox="1"/>
            <p:nvPr/>
          </p:nvSpPr>
          <p:spPr>
            <a:xfrm>
              <a:off x="0" y="-38100"/>
              <a:ext cx="2456375" cy="114966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028700" y="3359707"/>
            <a:ext cx="7488181" cy="10924403"/>
          </a:xfrm>
          <a:custGeom>
            <a:avLst/>
            <a:gdLst/>
            <a:ahLst/>
            <a:cxnLst/>
            <a:rect l="l" t="t" r="r" b="b"/>
            <a:pathLst>
              <a:path w="7488181" h="10924403">
                <a:moveTo>
                  <a:pt x="0" y="0"/>
                </a:moveTo>
                <a:lnTo>
                  <a:pt x="7488181" y="0"/>
                </a:lnTo>
                <a:lnTo>
                  <a:pt x="7488181" y="10924402"/>
                </a:lnTo>
                <a:lnTo>
                  <a:pt x="0" y="109244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6" name="Group 6"/>
          <p:cNvGrpSpPr/>
          <p:nvPr/>
        </p:nvGrpSpPr>
        <p:grpSpPr>
          <a:xfrm>
            <a:off x="6409120" y="4009296"/>
            <a:ext cx="11078780" cy="4684864"/>
            <a:chOff x="0" y="0"/>
            <a:chExt cx="3243310" cy="1371493"/>
          </a:xfrm>
        </p:grpSpPr>
        <p:sp>
          <p:nvSpPr>
            <p:cNvPr id="7" name="Freeform 7"/>
            <p:cNvSpPr/>
            <p:nvPr/>
          </p:nvSpPr>
          <p:spPr>
            <a:xfrm>
              <a:off x="0" y="0"/>
              <a:ext cx="3243311" cy="1371493"/>
            </a:xfrm>
            <a:custGeom>
              <a:avLst/>
              <a:gdLst/>
              <a:ahLst/>
              <a:cxnLst/>
              <a:rect l="l" t="t" r="r" b="b"/>
              <a:pathLst>
                <a:path w="3243311" h="1371493">
                  <a:moveTo>
                    <a:pt x="3243311" y="0"/>
                  </a:moveTo>
                  <a:lnTo>
                    <a:pt x="0" y="0"/>
                  </a:lnTo>
                  <a:lnTo>
                    <a:pt x="0" y="1183533"/>
                  </a:lnTo>
                  <a:lnTo>
                    <a:pt x="157480" y="1183533"/>
                  </a:lnTo>
                  <a:lnTo>
                    <a:pt x="157480" y="1371493"/>
                  </a:lnTo>
                  <a:lnTo>
                    <a:pt x="463550" y="1183533"/>
                  </a:lnTo>
                  <a:lnTo>
                    <a:pt x="3243311" y="1183533"/>
                  </a:lnTo>
                  <a:lnTo>
                    <a:pt x="3243311" y="0"/>
                  </a:lnTo>
                  <a:close/>
                </a:path>
              </a:pathLst>
            </a:custGeom>
            <a:solidFill>
              <a:srgbClr val="FFFFFF"/>
            </a:solidFill>
            <a:ln w="19050" cap="sq">
              <a:solidFill>
                <a:srgbClr val="000000"/>
              </a:solidFill>
              <a:prstDash val="solid"/>
              <a:miter/>
            </a:ln>
          </p:spPr>
          <p:txBody>
            <a:bodyPr/>
            <a:lstStyle/>
            <a:p>
              <a:endParaRPr lang="en-IN"/>
            </a:p>
          </p:txBody>
        </p:sp>
        <p:sp>
          <p:nvSpPr>
            <p:cNvPr id="8" name="TextBox 8"/>
            <p:cNvSpPr txBox="1"/>
            <p:nvPr/>
          </p:nvSpPr>
          <p:spPr>
            <a:xfrm>
              <a:off x="0" y="-47625"/>
              <a:ext cx="3243310" cy="1228618"/>
            </a:xfrm>
            <a:prstGeom prst="rect">
              <a:avLst/>
            </a:prstGeom>
          </p:spPr>
          <p:txBody>
            <a:bodyPr lIns="50800" tIns="50800" rIns="50800" bIns="50800" rtlCol="0" anchor="ctr"/>
            <a:lstStyle/>
            <a:p>
              <a:pPr algn="ctr">
                <a:lnSpc>
                  <a:spcPts val="4199"/>
                </a:lnSpc>
                <a:spcBef>
                  <a:spcPct val="0"/>
                </a:spcBef>
              </a:pPr>
              <a:r>
                <a:rPr lang="en-US" sz="2999" b="1">
                  <a:solidFill>
                    <a:srgbClr val="000000"/>
                  </a:solidFill>
                  <a:latin typeface="Canva Sans Bold"/>
                  <a:ea typeface="Canva Sans Bold"/>
                  <a:cs typeface="Canva Sans Bold"/>
                  <a:sym typeface="Canva Sans Bold"/>
                </a:rPr>
                <a:t>Minesweeper is a classic logic-based puzzle game where the player must uncover a grid without clicking on hidden mines. This implementation uses Python's Pygame library to create an interactive 2D graphical version of the game. The goal is to click and reveal all non-mine cells without triggering a mine</a:t>
              </a:r>
            </a:p>
          </p:txBody>
        </p:sp>
      </p:grpSp>
      <p:sp>
        <p:nvSpPr>
          <p:cNvPr id="9" name="Freeform 9"/>
          <p:cNvSpPr/>
          <p:nvPr/>
        </p:nvSpPr>
        <p:spPr>
          <a:xfrm>
            <a:off x="15480713" y="3406543"/>
            <a:ext cx="1454367" cy="240632"/>
          </a:xfrm>
          <a:custGeom>
            <a:avLst/>
            <a:gdLst/>
            <a:ahLst/>
            <a:cxnLst/>
            <a:rect l="l" t="t" r="r" b="b"/>
            <a:pathLst>
              <a:path w="1454367" h="240632">
                <a:moveTo>
                  <a:pt x="0" y="0"/>
                </a:moveTo>
                <a:lnTo>
                  <a:pt x="1454366" y="0"/>
                </a:lnTo>
                <a:lnTo>
                  <a:pt x="1454366" y="240632"/>
                </a:lnTo>
                <a:lnTo>
                  <a:pt x="0" y="2406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graphicFrame>
        <p:nvGraphicFramePr>
          <p:cNvPr id="10" name="Table 10"/>
          <p:cNvGraphicFramePr>
            <a:graphicFrameLocks noGrp="1"/>
          </p:cNvGraphicFramePr>
          <p:nvPr/>
        </p:nvGraphicFramePr>
        <p:xfrm>
          <a:off x="1028700" y="1028700"/>
          <a:ext cx="16230600" cy="784924"/>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769834">
                <a:tc>
                  <a:txBody>
                    <a:bodyPr/>
                    <a:lstStyle/>
                    <a:p>
                      <a:pPr marL="0" lvl="0" indent="0" algn="ctr">
                        <a:lnSpc>
                          <a:spcPts val="3359"/>
                        </a:lnSpc>
                        <a:spcBef>
                          <a:spcPct val="0"/>
                        </a:spcBef>
                        <a:defRPr/>
                      </a:pPr>
                      <a:r>
                        <a:rPr lang="en-US" sz="2399" u="none">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marL="0" lvl="0" indent="0" algn="ctr">
                        <a:lnSpc>
                          <a:spcPts val="3359"/>
                        </a:lnSpc>
                        <a:spcBef>
                          <a:spcPct val="0"/>
                        </a:spcBef>
                        <a:defRPr/>
                      </a:pPr>
                      <a:r>
                        <a:rPr lang="en-US" sz="2399">
                          <a:solidFill>
                            <a:srgbClr val="000000"/>
                          </a:solidFill>
                          <a:latin typeface="Canva Sans"/>
                          <a:ea typeface="Canva Sans"/>
                          <a:cs typeface="Canva Sans"/>
                          <a:sym typeface="Canva Sans"/>
                        </a:rPr>
                        <a:t>Play</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marL="0" lvl="0" indent="0" algn="ctr">
                        <a:lnSpc>
                          <a:spcPts val="3359"/>
                        </a:lnSpc>
                        <a:spcBef>
                          <a:spcPct val="0"/>
                        </a:spcBef>
                        <a:defRPr/>
                      </a:pPr>
                      <a:r>
                        <a:rPr lang="en-US" sz="2399" u="none">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sp>
        <p:nvSpPr>
          <p:cNvPr id="11" name="TextBox 11"/>
          <p:cNvSpPr txBox="1"/>
          <p:nvPr/>
        </p:nvSpPr>
        <p:spPr>
          <a:xfrm>
            <a:off x="8129147" y="2721838"/>
            <a:ext cx="7085906" cy="1219565"/>
          </a:xfrm>
          <a:prstGeom prst="rect">
            <a:avLst/>
          </a:prstGeom>
        </p:spPr>
        <p:txBody>
          <a:bodyPr lIns="0" tIns="0" rIns="0" bIns="0" rtlCol="0" anchor="t">
            <a:spAutoFit/>
          </a:bodyPr>
          <a:lstStyle/>
          <a:p>
            <a:pPr algn="ctr">
              <a:lnSpc>
                <a:spcPts val="9954"/>
              </a:lnSpc>
              <a:spcBef>
                <a:spcPct val="0"/>
              </a:spcBef>
            </a:pPr>
            <a:r>
              <a:rPr lang="en-US" sz="7110" b="1">
                <a:solidFill>
                  <a:srgbClr val="FFFFFF"/>
                </a:solidFill>
                <a:latin typeface="Canva Sans Bold"/>
                <a:ea typeface="Canva Sans Bold"/>
                <a:cs typeface="Canva Sans Bold"/>
                <a:sym typeface="Canva Sans Bold"/>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1028700"/>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algn="ctr">
                        <a:lnSpc>
                          <a:spcPts val="3359"/>
                        </a:lnSpc>
                        <a:defRPr/>
                      </a:pPr>
                      <a:r>
                        <a:rPr lang="en-US" sz="2399">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a:solidFill>
                            <a:srgbClr val="000000"/>
                          </a:solidFill>
                          <a:latin typeface="Canva Sans"/>
                          <a:ea typeface="Canva Sans"/>
                          <a:cs typeface="Canva Sans"/>
                          <a:sym typeface="Canva Sans"/>
                        </a:rPr>
                        <a:t>Play</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algn="ctr">
                        <a:lnSpc>
                          <a:spcPts val="3359"/>
                        </a:lnSpc>
                        <a:defRPr/>
                      </a:pPr>
                      <a:r>
                        <a:rPr lang="en-US" sz="2399">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grpSp>
        <p:nvGrpSpPr>
          <p:cNvPr id="3" name="Group 3"/>
          <p:cNvGrpSpPr/>
          <p:nvPr/>
        </p:nvGrpSpPr>
        <p:grpSpPr>
          <a:xfrm>
            <a:off x="6601624" y="2696828"/>
            <a:ext cx="10967463" cy="6313371"/>
            <a:chOff x="0" y="0"/>
            <a:chExt cx="2456375" cy="1414001"/>
          </a:xfrm>
        </p:grpSpPr>
        <p:sp>
          <p:nvSpPr>
            <p:cNvPr id="4" name="Freeform 4"/>
            <p:cNvSpPr/>
            <p:nvPr/>
          </p:nvSpPr>
          <p:spPr>
            <a:xfrm>
              <a:off x="0" y="0"/>
              <a:ext cx="2456375" cy="1414001"/>
            </a:xfrm>
            <a:custGeom>
              <a:avLst/>
              <a:gdLst/>
              <a:ahLst/>
              <a:cxnLst/>
              <a:rect l="l" t="t" r="r" b="b"/>
              <a:pathLst>
                <a:path w="2456375" h="1414001">
                  <a:moveTo>
                    <a:pt x="2456375" y="0"/>
                  </a:moveTo>
                  <a:lnTo>
                    <a:pt x="0" y="0"/>
                  </a:lnTo>
                  <a:lnTo>
                    <a:pt x="0" y="1226041"/>
                  </a:lnTo>
                  <a:lnTo>
                    <a:pt x="157480" y="1226041"/>
                  </a:lnTo>
                  <a:lnTo>
                    <a:pt x="157480" y="1414001"/>
                  </a:lnTo>
                  <a:lnTo>
                    <a:pt x="463550" y="1226041"/>
                  </a:lnTo>
                  <a:lnTo>
                    <a:pt x="2456375" y="1226041"/>
                  </a:lnTo>
                  <a:lnTo>
                    <a:pt x="2456375" y="0"/>
                  </a:lnTo>
                  <a:close/>
                </a:path>
              </a:pathLst>
            </a:custGeom>
            <a:solidFill>
              <a:srgbClr val="F28B1B"/>
            </a:solidFill>
            <a:ln w="19050" cap="sq">
              <a:solidFill>
                <a:srgbClr val="000000"/>
              </a:solidFill>
              <a:prstDash val="solid"/>
              <a:miter/>
            </a:ln>
          </p:spPr>
          <p:txBody>
            <a:bodyPr/>
            <a:lstStyle/>
            <a:p>
              <a:endParaRPr lang="en-IN"/>
            </a:p>
          </p:txBody>
        </p:sp>
        <p:sp>
          <p:nvSpPr>
            <p:cNvPr id="5" name="TextBox 5"/>
            <p:cNvSpPr txBox="1"/>
            <p:nvPr/>
          </p:nvSpPr>
          <p:spPr>
            <a:xfrm>
              <a:off x="0" y="-38100"/>
              <a:ext cx="2456375" cy="1261601"/>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6404426" y="3613837"/>
            <a:ext cx="10649384" cy="5036229"/>
            <a:chOff x="0" y="0"/>
            <a:chExt cx="2635303" cy="1246268"/>
          </a:xfrm>
        </p:grpSpPr>
        <p:sp>
          <p:nvSpPr>
            <p:cNvPr id="7" name="Freeform 7"/>
            <p:cNvSpPr/>
            <p:nvPr/>
          </p:nvSpPr>
          <p:spPr>
            <a:xfrm>
              <a:off x="0" y="0"/>
              <a:ext cx="2635303" cy="1246268"/>
            </a:xfrm>
            <a:custGeom>
              <a:avLst/>
              <a:gdLst/>
              <a:ahLst/>
              <a:cxnLst/>
              <a:rect l="l" t="t" r="r" b="b"/>
              <a:pathLst>
                <a:path w="2635303" h="1246268">
                  <a:moveTo>
                    <a:pt x="2635303" y="0"/>
                  </a:moveTo>
                  <a:lnTo>
                    <a:pt x="0" y="0"/>
                  </a:lnTo>
                  <a:lnTo>
                    <a:pt x="0" y="1058308"/>
                  </a:lnTo>
                  <a:lnTo>
                    <a:pt x="157480" y="1058308"/>
                  </a:lnTo>
                  <a:lnTo>
                    <a:pt x="157480" y="1246268"/>
                  </a:lnTo>
                  <a:lnTo>
                    <a:pt x="463550" y="1058308"/>
                  </a:lnTo>
                  <a:lnTo>
                    <a:pt x="2635303" y="1058308"/>
                  </a:lnTo>
                  <a:lnTo>
                    <a:pt x="2635303" y="0"/>
                  </a:lnTo>
                  <a:close/>
                </a:path>
              </a:pathLst>
            </a:custGeom>
            <a:solidFill>
              <a:srgbClr val="FFFFFF"/>
            </a:solidFill>
            <a:ln w="19050" cap="sq">
              <a:solidFill>
                <a:srgbClr val="000000"/>
              </a:solidFill>
              <a:prstDash val="solid"/>
              <a:miter/>
            </a:ln>
          </p:spPr>
          <p:txBody>
            <a:bodyPr/>
            <a:lstStyle/>
            <a:p>
              <a:endParaRPr lang="en-IN"/>
            </a:p>
          </p:txBody>
        </p:sp>
        <p:sp>
          <p:nvSpPr>
            <p:cNvPr id="8" name="TextBox 8"/>
            <p:cNvSpPr txBox="1"/>
            <p:nvPr/>
          </p:nvSpPr>
          <p:spPr>
            <a:xfrm>
              <a:off x="0" y="-38100"/>
              <a:ext cx="2635303" cy="1093868"/>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7644703" y="4177760"/>
            <a:ext cx="8752692" cy="3536621"/>
          </a:xfrm>
          <a:prstGeom prst="rect">
            <a:avLst/>
          </a:prstGeom>
        </p:spPr>
        <p:txBody>
          <a:bodyPr lIns="0" tIns="0" rIns="0" bIns="0" rtlCol="0" anchor="t">
            <a:spAutoFit/>
          </a:bodyPr>
          <a:lstStyle/>
          <a:p>
            <a:pPr marL="627435" lvl="1" indent="-313718" algn="ctr">
              <a:lnSpc>
                <a:spcPts val="4068"/>
              </a:lnSpc>
              <a:buFont typeface="Arial"/>
              <a:buChar char="•"/>
            </a:pPr>
            <a:r>
              <a:rPr lang="en-US" sz="2906" b="1">
                <a:solidFill>
                  <a:srgbClr val="000000"/>
                </a:solidFill>
                <a:latin typeface="Canva Sans Bold"/>
                <a:ea typeface="Canva Sans Bold"/>
                <a:cs typeface="Canva Sans Bold"/>
                <a:sym typeface="Canva Sans Bold"/>
              </a:rPr>
              <a:t>TO CREATE AN INTERACTIVE GRID-BASED GAME THAT:</a:t>
            </a:r>
          </a:p>
          <a:p>
            <a:pPr marL="1254871" lvl="2" indent="-418290" algn="ctr">
              <a:lnSpc>
                <a:spcPts val="4068"/>
              </a:lnSpc>
              <a:buFont typeface="Arial"/>
              <a:buChar char="⚬"/>
            </a:pPr>
            <a:r>
              <a:rPr lang="en-US" sz="2906">
                <a:solidFill>
                  <a:srgbClr val="000000"/>
                </a:solidFill>
                <a:latin typeface="Canva Sans"/>
                <a:ea typeface="Canva Sans"/>
                <a:cs typeface="Canva Sans"/>
                <a:sym typeface="Canva Sans"/>
              </a:rPr>
              <a:t>RANDOMLY PLACES MINES ON THE GRID.</a:t>
            </a:r>
          </a:p>
          <a:p>
            <a:pPr marL="1254871" lvl="2" indent="-418290" algn="ctr">
              <a:lnSpc>
                <a:spcPts val="4068"/>
              </a:lnSpc>
              <a:buFont typeface="Arial"/>
              <a:buChar char="⚬"/>
            </a:pPr>
            <a:r>
              <a:rPr lang="en-US" sz="2906">
                <a:solidFill>
                  <a:srgbClr val="000000"/>
                </a:solidFill>
                <a:latin typeface="Canva Sans"/>
                <a:ea typeface="Canva Sans"/>
                <a:cs typeface="Canva Sans"/>
                <a:sym typeface="Canva Sans"/>
              </a:rPr>
              <a:t>REVEALS ADJACENT CELL NUMBERS.</a:t>
            </a:r>
          </a:p>
          <a:p>
            <a:pPr marL="1254871" lvl="2" indent="-418290" algn="ctr">
              <a:lnSpc>
                <a:spcPts val="4068"/>
              </a:lnSpc>
              <a:buFont typeface="Arial"/>
              <a:buChar char="⚬"/>
            </a:pPr>
            <a:r>
              <a:rPr lang="en-US" sz="2906">
                <a:solidFill>
                  <a:srgbClr val="000000"/>
                </a:solidFill>
                <a:latin typeface="Canva Sans"/>
                <a:ea typeface="Canva Sans"/>
                <a:cs typeface="Canva Sans"/>
                <a:sym typeface="Canva Sans"/>
              </a:rPr>
              <a:t>ENDS THE GAME WHEN A MINE IS CLICKED.</a:t>
            </a:r>
          </a:p>
          <a:p>
            <a:pPr algn="ctr">
              <a:lnSpc>
                <a:spcPts val="4068"/>
              </a:lnSpc>
            </a:pPr>
            <a:endParaRPr lang="en-US" sz="2906">
              <a:solidFill>
                <a:srgbClr val="000000"/>
              </a:solidFill>
              <a:latin typeface="Canva Sans"/>
              <a:ea typeface="Canva Sans"/>
              <a:cs typeface="Canva Sans"/>
              <a:sym typeface="Canva Sans"/>
            </a:endParaRPr>
          </a:p>
        </p:txBody>
      </p:sp>
      <p:sp>
        <p:nvSpPr>
          <p:cNvPr id="10" name="Freeform 10"/>
          <p:cNvSpPr/>
          <p:nvPr/>
        </p:nvSpPr>
        <p:spPr>
          <a:xfrm>
            <a:off x="15109777" y="3757391"/>
            <a:ext cx="1454367" cy="240632"/>
          </a:xfrm>
          <a:custGeom>
            <a:avLst/>
            <a:gdLst/>
            <a:ahLst/>
            <a:cxnLst/>
            <a:rect l="l" t="t" r="r" b="b"/>
            <a:pathLst>
              <a:path w="1454367" h="240632">
                <a:moveTo>
                  <a:pt x="0" y="0"/>
                </a:moveTo>
                <a:lnTo>
                  <a:pt x="1454367" y="0"/>
                </a:lnTo>
                <a:lnTo>
                  <a:pt x="1454367" y="240631"/>
                </a:lnTo>
                <a:lnTo>
                  <a:pt x="0" y="2406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1" name="Freeform 11"/>
          <p:cNvSpPr/>
          <p:nvPr/>
        </p:nvSpPr>
        <p:spPr>
          <a:xfrm>
            <a:off x="15819446" y="7193405"/>
            <a:ext cx="744698" cy="622754"/>
          </a:xfrm>
          <a:custGeom>
            <a:avLst/>
            <a:gdLst/>
            <a:ahLst/>
            <a:cxnLst/>
            <a:rect l="l" t="t" r="r" b="b"/>
            <a:pathLst>
              <a:path w="744698" h="622754">
                <a:moveTo>
                  <a:pt x="0" y="0"/>
                </a:moveTo>
                <a:lnTo>
                  <a:pt x="744698" y="0"/>
                </a:lnTo>
                <a:lnTo>
                  <a:pt x="744698" y="622754"/>
                </a:lnTo>
                <a:lnTo>
                  <a:pt x="0" y="622754"/>
                </a:lnTo>
                <a:lnTo>
                  <a:pt x="0" y="0"/>
                </a:lnTo>
                <a:close/>
              </a:path>
            </a:pathLst>
          </a:custGeom>
          <a:blipFill>
            <a:blip r:embed="rId4"/>
            <a:stretch>
              <a:fillRect/>
            </a:stretch>
          </a:blipFill>
        </p:spPr>
        <p:txBody>
          <a:bodyPr/>
          <a:lstStyle/>
          <a:p>
            <a:endParaRPr lang="en-IN"/>
          </a:p>
        </p:txBody>
      </p:sp>
      <p:sp>
        <p:nvSpPr>
          <p:cNvPr id="12" name="Freeform 12"/>
          <p:cNvSpPr/>
          <p:nvPr/>
        </p:nvSpPr>
        <p:spPr>
          <a:xfrm flipH="1">
            <a:off x="718913" y="2448510"/>
            <a:ext cx="4934930" cy="8553989"/>
          </a:xfrm>
          <a:custGeom>
            <a:avLst/>
            <a:gdLst/>
            <a:ahLst/>
            <a:cxnLst/>
            <a:rect l="l" t="t" r="r" b="b"/>
            <a:pathLst>
              <a:path w="5082099" h="10238661">
                <a:moveTo>
                  <a:pt x="5082099" y="0"/>
                </a:moveTo>
                <a:lnTo>
                  <a:pt x="0" y="0"/>
                </a:lnTo>
                <a:lnTo>
                  <a:pt x="0" y="10238662"/>
                </a:lnTo>
                <a:lnTo>
                  <a:pt x="5082099" y="10238662"/>
                </a:lnTo>
                <a:lnTo>
                  <a:pt x="508209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13" name="TextBox 13"/>
          <p:cNvSpPr txBox="1"/>
          <p:nvPr/>
        </p:nvSpPr>
        <p:spPr>
          <a:xfrm>
            <a:off x="9787795" y="2502597"/>
            <a:ext cx="5321981" cy="1111240"/>
          </a:xfrm>
          <a:prstGeom prst="rect">
            <a:avLst/>
          </a:prstGeom>
        </p:spPr>
        <p:txBody>
          <a:bodyPr wrap="square" lIns="0" tIns="0" rIns="0" bIns="0" rtlCol="0" anchor="t">
            <a:spAutoFit/>
          </a:bodyPr>
          <a:lstStyle/>
          <a:p>
            <a:pPr algn="ctr">
              <a:lnSpc>
                <a:spcPts val="9100"/>
              </a:lnSpc>
              <a:spcBef>
                <a:spcPct val="0"/>
              </a:spcBef>
            </a:pPr>
            <a:r>
              <a:rPr lang="en-US" sz="6500" b="1" dirty="0">
                <a:solidFill>
                  <a:srgbClr val="FFFFFF"/>
                </a:solidFill>
                <a:latin typeface="Canva Sans Bold"/>
                <a:ea typeface="Canva Sans Bold"/>
                <a:cs typeface="Canva Sans Bold"/>
                <a:sym typeface="Canva Sans Bold"/>
              </a:rPr>
              <a:t>OBJECTIVE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pSp>
        <p:nvGrpSpPr>
          <p:cNvPr id="2" name="Group 2"/>
          <p:cNvGrpSpPr/>
          <p:nvPr/>
        </p:nvGrpSpPr>
        <p:grpSpPr>
          <a:xfrm>
            <a:off x="1277557" y="1888072"/>
            <a:ext cx="15732887" cy="7465478"/>
            <a:chOff x="0" y="0"/>
            <a:chExt cx="4143641" cy="1966216"/>
          </a:xfrm>
        </p:grpSpPr>
        <p:sp>
          <p:nvSpPr>
            <p:cNvPr id="3" name="Freeform 3"/>
            <p:cNvSpPr/>
            <p:nvPr/>
          </p:nvSpPr>
          <p:spPr>
            <a:xfrm>
              <a:off x="0" y="0"/>
              <a:ext cx="4143641" cy="1966216"/>
            </a:xfrm>
            <a:custGeom>
              <a:avLst/>
              <a:gdLst/>
              <a:ahLst/>
              <a:cxnLst/>
              <a:rect l="l" t="t" r="r" b="b"/>
              <a:pathLst>
                <a:path w="4143641" h="1966216">
                  <a:moveTo>
                    <a:pt x="0" y="0"/>
                  </a:moveTo>
                  <a:lnTo>
                    <a:pt x="4143641" y="0"/>
                  </a:lnTo>
                  <a:lnTo>
                    <a:pt x="4143641" y="1966216"/>
                  </a:lnTo>
                  <a:lnTo>
                    <a:pt x="0" y="1966216"/>
                  </a:lnTo>
                  <a:close/>
                </a:path>
              </a:pathLst>
            </a:custGeom>
            <a:solidFill>
              <a:srgbClr val="FFFFFF"/>
            </a:solidFill>
            <a:ln w="19050" cap="sq">
              <a:solidFill>
                <a:srgbClr val="000000"/>
              </a:solidFill>
              <a:prstDash val="solid"/>
              <a:miter/>
            </a:ln>
          </p:spPr>
          <p:txBody>
            <a:bodyPr/>
            <a:lstStyle/>
            <a:p>
              <a:endParaRPr lang="en-IN"/>
            </a:p>
          </p:txBody>
        </p:sp>
        <p:sp>
          <p:nvSpPr>
            <p:cNvPr id="4" name="TextBox 4"/>
            <p:cNvSpPr txBox="1"/>
            <p:nvPr/>
          </p:nvSpPr>
          <p:spPr>
            <a:xfrm>
              <a:off x="0" y="-38100"/>
              <a:ext cx="4143641" cy="2004316"/>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7185045" y="2315750"/>
            <a:ext cx="9381873" cy="2066926"/>
          </a:xfrm>
          <a:prstGeom prst="rect">
            <a:avLst/>
          </a:prstGeom>
        </p:spPr>
        <p:txBody>
          <a:bodyPr lIns="0" tIns="0" rIns="0" bIns="0" rtlCol="0" anchor="t">
            <a:spAutoFit/>
          </a:bodyPr>
          <a:lstStyle/>
          <a:p>
            <a:pPr algn="l">
              <a:lnSpc>
                <a:spcPts val="8399"/>
              </a:lnSpc>
            </a:pPr>
            <a:r>
              <a:rPr lang="en-US" sz="5999" b="1" dirty="0">
                <a:solidFill>
                  <a:srgbClr val="000000"/>
                </a:solidFill>
                <a:latin typeface="Canva Sans Bold"/>
                <a:ea typeface="Canva Sans Bold"/>
                <a:cs typeface="Canva Sans Bold"/>
                <a:sym typeface="Canva Sans Bold"/>
              </a:rPr>
              <a:t>SETUP INSTRUCTIONS</a:t>
            </a:r>
          </a:p>
          <a:p>
            <a:pPr algn="l">
              <a:lnSpc>
                <a:spcPts val="8399"/>
              </a:lnSpc>
            </a:pPr>
            <a:endParaRPr lang="en-US" sz="5999" b="1" dirty="0">
              <a:solidFill>
                <a:srgbClr val="000000"/>
              </a:solidFill>
              <a:latin typeface="Canva Sans Bold"/>
              <a:ea typeface="Canva Sans Bold"/>
              <a:cs typeface="Canva Sans Bold"/>
              <a:sym typeface="Canva Sans Bold"/>
            </a:endParaRPr>
          </a:p>
        </p:txBody>
      </p:sp>
      <p:sp>
        <p:nvSpPr>
          <p:cNvPr id="6" name="Freeform 6"/>
          <p:cNvSpPr/>
          <p:nvPr/>
        </p:nvSpPr>
        <p:spPr>
          <a:xfrm>
            <a:off x="1277556" y="1851310"/>
            <a:ext cx="5115369" cy="12032197"/>
          </a:xfrm>
          <a:custGeom>
            <a:avLst/>
            <a:gdLst/>
            <a:ahLst/>
            <a:cxnLst/>
            <a:rect l="l" t="t" r="r" b="b"/>
            <a:pathLst>
              <a:path w="5043738" h="12962877">
                <a:moveTo>
                  <a:pt x="0" y="0"/>
                </a:moveTo>
                <a:lnTo>
                  <a:pt x="5043738" y="0"/>
                </a:lnTo>
                <a:lnTo>
                  <a:pt x="5043738" y="12962877"/>
                </a:lnTo>
                <a:lnTo>
                  <a:pt x="0" y="12962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aphicFrame>
        <p:nvGraphicFramePr>
          <p:cNvPr id="7" name="Table 7"/>
          <p:cNvGraphicFramePr>
            <a:graphicFrameLocks noGrp="1"/>
          </p:cNvGraphicFramePr>
          <p:nvPr/>
        </p:nvGraphicFramePr>
        <p:xfrm>
          <a:off x="1028700" y="440272"/>
          <a:ext cx="16230600" cy="784924"/>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769834">
                <a:tc>
                  <a:txBody>
                    <a:bodyPr/>
                    <a:lstStyle/>
                    <a:p>
                      <a:pPr marL="0" lvl="0" indent="0" algn="ctr">
                        <a:lnSpc>
                          <a:spcPts val="3359"/>
                        </a:lnSpc>
                        <a:spcBef>
                          <a:spcPct val="0"/>
                        </a:spcBef>
                        <a:defRPr/>
                      </a:pPr>
                      <a:r>
                        <a:rPr lang="en-US" sz="2399" u="none">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marL="0" lvl="0" indent="0" algn="ctr">
                        <a:lnSpc>
                          <a:spcPts val="3359"/>
                        </a:lnSpc>
                        <a:spcBef>
                          <a:spcPct val="0"/>
                        </a:spcBef>
                        <a:defRPr/>
                      </a:pPr>
                      <a:r>
                        <a:rPr lang="en-US" sz="2399">
                          <a:solidFill>
                            <a:srgbClr val="000000"/>
                          </a:solidFill>
                          <a:latin typeface="Canva Sans"/>
                          <a:ea typeface="Canva Sans"/>
                          <a:cs typeface="Canva Sans"/>
                          <a:sym typeface="Canva Sans"/>
                        </a:rPr>
                        <a:t>Play</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marL="0" lvl="0" indent="0" algn="ctr">
                        <a:lnSpc>
                          <a:spcPts val="3359"/>
                        </a:lnSpc>
                        <a:spcBef>
                          <a:spcPct val="0"/>
                        </a:spcBef>
                        <a:defRPr/>
                      </a:pPr>
                      <a:r>
                        <a:rPr lang="en-US" sz="2399" u="none">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grpSp>
        <p:nvGrpSpPr>
          <p:cNvPr id="8" name="Group 8"/>
          <p:cNvGrpSpPr/>
          <p:nvPr/>
        </p:nvGrpSpPr>
        <p:grpSpPr>
          <a:xfrm>
            <a:off x="7179743" y="4606932"/>
            <a:ext cx="9233877" cy="4239377"/>
            <a:chOff x="0" y="0"/>
            <a:chExt cx="3426157" cy="1572988"/>
          </a:xfrm>
        </p:grpSpPr>
        <p:sp>
          <p:nvSpPr>
            <p:cNvPr id="9" name="Freeform 9"/>
            <p:cNvSpPr/>
            <p:nvPr/>
          </p:nvSpPr>
          <p:spPr>
            <a:xfrm>
              <a:off x="0" y="0"/>
              <a:ext cx="3426158" cy="1572988"/>
            </a:xfrm>
            <a:custGeom>
              <a:avLst/>
              <a:gdLst/>
              <a:ahLst/>
              <a:cxnLst/>
              <a:rect l="l" t="t" r="r" b="b"/>
              <a:pathLst>
                <a:path w="3426158" h="1572988">
                  <a:moveTo>
                    <a:pt x="0" y="0"/>
                  </a:moveTo>
                  <a:lnTo>
                    <a:pt x="3426158" y="0"/>
                  </a:lnTo>
                  <a:lnTo>
                    <a:pt x="3426158" y="1572988"/>
                  </a:lnTo>
                  <a:lnTo>
                    <a:pt x="0" y="1572988"/>
                  </a:lnTo>
                  <a:close/>
                </a:path>
              </a:pathLst>
            </a:custGeom>
            <a:solidFill>
              <a:srgbClr val="F28B1B"/>
            </a:solidFill>
            <a:ln w="19050" cap="sq">
              <a:solidFill>
                <a:srgbClr val="000000"/>
              </a:solidFill>
              <a:prstDash val="solid"/>
              <a:miter/>
            </a:ln>
          </p:spPr>
          <p:txBody>
            <a:bodyPr/>
            <a:lstStyle/>
            <a:p>
              <a:endParaRPr lang="en-IN"/>
            </a:p>
          </p:txBody>
        </p:sp>
        <p:sp>
          <p:nvSpPr>
            <p:cNvPr id="10" name="TextBox 10"/>
            <p:cNvSpPr txBox="1"/>
            <p:nvPr/>
          </p:nvSpPr>
          <p:spPr>
            <a:xfrm>
              <a:off x="0" y="-161925"/>
              <a:ext cx="3426157" cy="1734913"/>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11" name="Group 11"/>
          <p:cNvGrpSpPr/>
          <p:nvPr/>
        </p:nvGrpSpPr>
        <p:grpSpPr>
          <a:xfrm>
            <a:off x="6730164" y="3984220"/>
            <a:ext cx="9376285" cy="4461949"/>
            <a:chOff x="0" y="0"/>
            <a:chExt cx="3478997" cy="1655571"/>
          </a:xfrm>
        </p:grpSpPr>
        <p:sp>
          <p:nvSpPr>
            <p:cNvPr id="12" name="Freeform 12"/>
            <p:cNvSpPr/>
            <p:nvPr/>
          </p:nvSpPr>
          <p:spPr>
            <a:xfrm>
              <a:off x="0" y="0"/>
              <a:ext cx="3478997" cy="1655571"/>
            </a:xfrm>
            <a:custGeom>
              <a:avLst/>
              <a:gdLst/>
              <a:ahLst/>
              <a:cxnLst/>
              <a:rect l="l" t="t" r="r" b="b"/>
              <a:pathLst>
                <a:path w="3478997" h="1655571">
                  <a:moveTo>
                    <a:pt x="0" y="0"/>
                  </a:moveTo>
                  <a:lnTo>
                    <a:pt x="3478997" y="0"/>
                  </a:lnTo>
                  <a:lnTo>
                    <a:pt x="3478997" y="1655571"/>
                  </a:lnTo>
                  <a:lnTo>
                    <a:pt x="0" y="1655571"/>
                  </a:lnTo>
                  <a:close/>
                </a:path>
              </a:pathLst>
            </a:custGeom>
            <a:solidFill>
              <a:srgbClr val="FFFFFF"/>
            </a:solidFill>
            <a:ln w="19050" cap="sq">
              <a:solidFill>
                <a:srgbClr val="000000"/>
              </a:solidFill>
              <a:prstDash val="solid"/>
              <a:miter/>
            </a:ln>
          </p:spPr>
          <p:txBody>
            <a:bodyPr/>
            <a:lstStyle/>
            <a:p>
              <a:endParaRPr lang="en-IN"/>
            </a:p>
          </p:txBody>
        </p:sp>
        <p:sp>
          <p:nvSpPr>
            <p:cNvPr id="13" name="TextBox 13"/>
            <p:cNvSpPr txBox="1"/>
            <p:nvPr/>
          </p:nvSpPr>
          <p:spPr>
            <a:xfrm>
              <a:off x="0" y="-161925"/>
              <a:ext cx="3478997" cy="1817496"/>
            </a:xfrm>
            <a:prstGeom prst="rect">
              <a:avLst/>
            </a:prstGeom>
          </p:spPr>
          <p:txBody>
            <a:bodyPr lIns="50800" tIns="50800" rIns="50800" bIns="50800" rtlCol="0" anchor="ctr"/>
            <a:lstStyle/>
            <a:p>
              <a:pPr marL="0" lvl="0" indent="0" algn="ctr">
                <a:lnSpc>
                  <a:spcPts val="12599"/>
                </a:lnSpc>
                <a:spcBef>
                  <a:spcPct val="0"/>
                </a:spcBef>
              </a:pPr>
              <a:endParaRPr/>
            </a:p>
          </p:txBody>
        </p:sp>
      </p:grpSp>
      <p:sp>
        <p:nvSpPr>
          <p:cNvPr id="14" name="TextBox 14"/>
          <p:cNvSpPr txBox="1"/>
          <p:nvPr/>
        </p:nvSpPr>
        <p:spPr>
          <a:xfrm>
            <a:off x="6620366" y="4600879"/>
            <a:ext cx="9585229" cy="2831378"/>
          </a:xfrm>
          <a:prstGeom prst="rect">
            <a:avLst/>
          </a:prstGeom>
        </p:spPr>
        <p:txBody>
          <a:bodyPr lIns="0" tIns="0" rIns="0" bIns="0" rtlCol="0" anchor="t">
            <a:spAutoFit/>
          </a:bodyPr>
          <a:lstStyle/>
          <a:p>
            <a:pPr marL="869738" lvl="1" indent="-434869" algn="ctr">
              <a:lnSpc>
                <a:spcPts val="5639"/>
              </a:lnSpc>
              <a:spcBef>
                <a:spcPct val="0"/>
              </a:spcBef>
              <a:buFont typeface="Arial"/>
              <a:buChar char="•"/>
            </a:pPr>
            <a:r>
              <a:rPr lang="en-US" sz="4028" b="1">
                <a:solidFill>
                  <a:srgbClr val="000000"/>
                </a:solidFill>
                <a:latin typeface="Canva Sans Bold"/>
                <a:ea typeface="Canva Sans Bold"/>
                <a:cs typeface="Canva Sans Bold"/>
                <a:sym typeface="Canva Sans Bold"/>
              </a:rPr>
              <a:t>INSTALL DEPENDENCIES:</a:t>
            </a:r>
          </a:p>
          <a:p>
            <a:pPr algn="ctr">
              <a:lnSpc>
                <a:spcPts val="5639"/>
              </a:lnSpc>
              <a:spcBef>
                <a:spcPct val="0"/>
              </a:spcBef>
            </a:pPr>
            <a:r>
              <a:rPr lang="en-US" sz="4028">
                <a:solidFill>
                  <a:srgbClr val="000000"/>
                </a:solidFill>
                <a:latin typeface="Canva Sans"/>
                <a:ea typeface="Canva Sans"/>
                <a:cs typeface="Canva Sans"/>
                <a:sym typeface="Canva Sans"/>
              </a:rPr>
              <a:t>PIP INSTALL PYGAME</a:t>
            </a:r>
          </a:p>
          <a:p>
            <a:pPr marL="869738" lvl="1" indent="-434869" algn="ctr">
              <a:lnSpc>
                <a:spcPts val="5639"/>
              </a:lnSpc>
              <a:buFont typeface="Arial"/>
              <a:buChar char="•"/>
            </a:pPr>
            <a:r>
              <a:rPr lang="en-US" sz="4028" b="1">
                <a:solidFill>
                  <a:srgbClr val="000000"/>
                </a:solidFill>
                <a:latin typeface="Canva Sans Bold"/>
                <a:ea typeface="Canva Sans Bold"/>
                <a:cs typeface="Canva Sans Bold"/>
                <a:sym typeface="Canva Sans Bold"/>
              </a:rPr>
              <a:t>RUN THE GAME:</a:t>
            </a:r>
          </a:p>
          <a:p>
            <a:pPr algn="ctr">
              <a:lnSpc>
                <a:spcPts val="5639"/>
              </a:lnSpc>
              <a:spcBef>
                <a:spcPct val="0"/>
              </a:spcBef>
            </a:pPr>
            <a:r>
              <a:rPr lang="en-US" sz="4028">
                <a:solidFill>
                  <a:srgbClr val="000000"/>
                </a:solidFill>
                <a:latin typeface="Canva Sans"/>
                <a:ea typeface="Canva Sans"/>
                <a:cs typeface="Canva Sans"/>
                <a:sym typeface="Canva Sans"/>
              </a:rPr>
              <a:t>PYTHON GAME\ 2.IPYNB</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pSp>
        <p:nvGrpSpPr>
          <p:cNvPr id="2" name="Group 2"/>
          <p:cNvGrpSpPr/>
          <p:nvPr/>
        </p:nvGrpSpPr>
        <p:grpSpPr>
          <a:xfrm>
            <a:off x="8105573" y="4197829"/>
            <a:ext cx="8410090" cy="5428316"/>
            <a:chOff x="0" y="0"/>
            <a:chExt cx="3120498" cy="2014134"/>
          </a:xfrm>
        </p:grpSpPr>
        <p:sp>
          <p:nvSpPr>
            <p:cNvPr id="3" name="Freeform 3"/>
            <p:cNvSpPr/>
            <p:nvPr/>
          </p:nvSpPr>
          <p:spPr>
            <a:xfrm>
              <a:off x="0" y="0"/>
              <a:ext cx="3120498" cy="2014134"/>
            </a:xfrm>
            <a:custGeom>
              <a:avLst/>
              <a:gdLst/>
              <a:ahLst/>
              <a:cxnLst/>
              <a:rect l="l" t="t" r="r" b="b"/>
              <a:pathLst>
                <a:path w="3120498" h="2014134">
                  <a:moveTo>
                    <a:pt x="0" y="0"/>
                  </a:moveTo>
                  <a:lnTo>
                    <a:pt x="3120498" y="0"/>
                  </a:lnTo>
                  <a:lnTo>
                    <a:pt x="3120498" y="2014134"/>
                  </a:lnTo>
                  <a:lnTo>
                    <a:pt x="0" y="2014134"/>
                  </a:lnTo>
                  <a:close/>
                </a:path>
              </a:pathLst>
            </a:custGeom>
            <a:solidFill>
              <a:srgbClr val="F28B1B"/>
            </a:solidFill>
            <a:ln w="19050" cap="sq">
              <a:solidFill>
                <a:srgbClr val="000000"/>
              </a:solidFill>
              <a:prstDash val="solid"/>
              <a:miter/>
            </a:ln>
          </p:spPr>
          <p:txBody>
            <a:bodyPr/>
            <a:lstStyle/>
            <a:p>
              <a:endParaRPr lang="en-IN"/>
            </a:p>
          </p:txBody>
        </p:sp>
        <p:sp>
          <p:nvSpPr>
            <p:cNvPr id="4" name="TextBox 4"/>
            <p:cNvSpPr txBox="1"/>
            <p:nvPr/>
          </p:nvSpPr>
          <p:spPr>
            <a:xfrm>
              <a:off x="0" y="-161925"/>
              <a:ext cx="3120498" cy="2176059"/>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5" name="Group 5"/>
          <p:cNvGrpSpPr/>
          <p:nvPr/>
        </p:nvGrpSpPr>
        <p:grpSpPr>
          <a:xfrm>
            <a:off x="8105573" y="4398375"/>
            <a:ext cx="8048561" cy="4859925"/>
            <a:chOff x="0" y="0"/>
            <a:chExt cx="2986355" cy="1803237"/>
          </a:xfrm>
        </p:grpSpPr>
        <p:sp>
          <p:nvSpPr>
            <p:cNvPr id="6" name="Freeform 6"/>
            <p:cNvSpPr/>
            <p:nvPr/>
          </p:nvSpPr>
          <p:spPr>
            <a:xfrm>
              <a:off x="0" y="0"/>
              <a:ext cx="2986356" cy="1803237"/>
            </a:xfrm>
            <a:custGeom>
              <a:avLst/>
              <a:gdLst/>
              <a:ahLst/>
              <a:cxnLst/>
              <a:rect l="l" t="t" r="r" b="b"/>
              <a:pathLst>
                <a:path w="2986356" h="1803237">
                  <a:moveTo>
                    <a:pt x="0" y="0"/>
                  </a:moveTo>
                  <a:lnTo>
                    <a:pt x="2986356" y="0"/>
                  </a:lnTo>
                  <a:lnTo>
                    <a:pt x="2986356" y="1803237"/>
                  </a:lnTo>
                  <a:lnTo>
                    <a:pt x="0" y="1803237"/>
                  </a:lnTo>
                  <a:close/>
                </a:path>
              </a:pathLst>
            </a:custGeom>
            <a:solidFill>
              <a:srgbClr val="FFFFFF"/>
            </a:solidFill>
            <a:ln w="19050" cap="sq">
              <a:solidFill>
                <a:srgbClr val="000000"/>
              </a:solidFill>
              <a:prstDash val="solid"/>
              <a:miter/>
            </a:ln>
          </p:spPr>
          <p:txBody>
            <a:bodyPr/>
            <a:lstStyle/>
            <a:p>
              <a:endParaRPr lang="en-IN"/>
            </a:p>
          </p:txBody>
        </p:sp>
        <p:sp>
          <p:nvSpPr>
            <p:cNvPr id="7" name="TextBox 7"/>
            <p:cNvSpPr txBox="1"/>
            <p:nvPr/>
          </p:nvSpPr>
          <p:spPr>
            <a:xfrm>
              <a:off x="0" y="-161925"/>
              <a:ext cx="2986355" cy="1965162"/>
            </a:xfrm>
            <a:prstGeom prst="rect">
              <a:avLst/>
            </a:prstGeom>
          </p:spPr>
          <p:txBody>
            <a:bodyPr lIns="50800" tIns="50800" rIns="50800" bIns="50800" rtlCol="0" anchor="ctr"/>
            <a:lstStyle/>
            <a:p>
              <a:pPr marL="0" lvl="0" indent="0" algn="ctr">
                <a:lnSpc>
                  <a:spcPts val="12599"/>
                </a:lnSpc>
                <a:spcBef>
                  <a:spcPct val="0"/>
                </a:spcBef>
              </a:pPr>
              <a:endParaRPr/>
            </a:p>
          </p:txBody>
        </p:sp>
      </p:grpSp>
      <p:graphicFrame>
        <p:nvGraphicFramePr>
          <p:cNvPr id="8" name="Table 8"/>
          <p:cNvGraphicFramePr>
            <a:graphicFrameLocks noGrp="1"/>
          </p:cNvGraphicFramePr>
          <p:nvPr/>
        </p:nvGraphicFramePr>
        <p:xfrm>
          <a:off x="1028700" y="1028700"/>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marL="0" lvl="0" indent="0" algn="ctr">
                        <a:lnSpc>
                          <a:spcPts val="3359"/>
                        </a:lnSpc>
                        <a:spcBef>
                          <a:spcPct val="0"/>
                        </a:spcBef>
                        <a:defRPr/>
                      </a:pPr>
                      <a:r>
                        <a:rPr lang="en-US" sz="2399" u="none">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marL="0" lvl="0" indent="0" algn="ctr">
                        <a:lnSpc>
                          <a:spcPts val="3359"/>
                        </a:lnSpc>
                        <a:spcBef>
                          <a:spcPct val="0"/>
                        </a:spcBef>
                        <a:defRPr/>
                      </a:pPr>
                      <a:r>
                        <a:rPr lang="en-US" sz="2399">
                          <a:solidFill>
                            <a:srgbClr val="000000"/>
                          </a:solidFill>
                          <a:latin typeface="Canva Sans"/>
                          <a:ea typeface="Canva Sans"/>
                          <a:cs typeface="Canva Sans"/>
                          <a:sym typeface="Canva Sans"/>
                        </a:rPr>
                        <a:t>Play</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marL="0" lvl="0" indent="0" algn="ctr">
                        <a:lnSpc>
                          <a:spcPts val="3359"/>
                        </a:lnSpc>
                        <a:spcBef>
                          <a:spcPct val="0"/>
                        </a:spcBef>
                        <a:defRPr/>
                      </a:pPr>
                      <a:r>
                        <a:rPr lang="en-US" sz="2399" u="none">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sp>
        <p:nvSpPr>
          <p:cNvPr id="9" name="Freeform 9"/>
          <p:cNvSpPr/>
          <p:nvPr/>
        </p:nvSpPr>
        <p:spPr>
          <a:xfrm>
            <a:off x="838641" y="3775677"/>
            <a:ext cx="7266931" cy="6108526"/>
          </a:xfrm>
          <a:custGeom>
            <a:avLst/>
            <a:gdLst/>
            <a:ahLst/>
            <a:cxnLst/>
            <a:rect l="l" t="t" r="r" b="b"/>
            <a:pathLst>
              <a:path w="7266931" h="6108526">
                <a:moveTo>
                  <a:pt x="0" y="0"/>
                </a:moveTo>
                <a:lnTo>
                  <a:pt x="7266932" y="0"/>
                </a:lnTo>
                <a:lnTo>
                  <a:pt x="7266932" y="6108526"/>
                </a:lnTo>
                <a:lnTo>
                  <a:pt x="0" y="6108526"/>
                </a:lnTo>
                <a:lnTo>
                  <a:pt x="0" y="0"/>
                </a:lnTo>
                <a:close/>
              </a:path>
            </a:pathLst>
          </a:custGeom>
          <a:blipFill>
            <a:blip r:embed="rId2"/>
            <a:stretch>
              <a:fillRect l="-3711" r="-3711"/>
            </a:stretch>
          </a:blipFill>
        </p:spPr>
        <p:txBody>
          <a:bodyPr/>
          <a:lstStyle/>
          <a:p>
            <a:endParaRPr lang="en-IN"/>
          </a:p>
        </p:txBody>
      </p:sp>
      <p:sp>
        <p:nvSpPr>
          <p:cNvPr id="10" name="TextBox 10"/>
          <p:cNvSpPr txBox="1"/>
          <p:nvPr/>
        </p:nvSpPr>
        <p:spPr>
          <a:xfrm>
            <a:off x="3645568" y="2614896"/>
            <a:ext cx="10996863" cy="1160781"/>
          </a:xfrm>
          <a:prstGeom prst="rect">
            <a:avLst/>
          </a:prstGeom>
        </p:spPr>
        <p:txBody>
          <a:bodyPr lIns="0" tIns="0" rIns="0" bIns="0" rtlCol="0" anchor="t">
            <a:spAutoFit/>
          </a:bodyPr>
          <a:lstStyle/>
          <a:p>
            <a:pPr algn="ctr">
              <a:lnSpc>
                <a:spcPts val="9519"/>
              </a:lnSpc>
            </a:pPr>
            <a:r>
              <a:rPr lang="en-US" sz="6799" b="1">
                <a:solidFill>
                  <a:srgbClr val="000000"/>
                </a:solidFill>
                <a:latin typeface="Canva Sans Bold"/>
                <a:ea typeface="Canva Sans Bold"/>
                <a:cs typeface="Canva Sans Bold"/>
                <a:sym typeface="Canva Sans Bold"/>
              </a:rPr>
              <a:t>DEPENDENCIES</a:t>
            </a:r>
          </a:p>
        </p:txBody>
      </p:sp>
      <p:sp>
        <p:nvSpPr>
          <p:cNvPr id="11" name="TextBox 11"/>
          <p:cNvSpPr txBox="1"/>
          <p:nvPr/>
        </p:nvSpPr>
        <p:spPr>
          <a:xfrm>
            <a:off x="8325667" y="4883774"/>
            <a:ext cx="7213977" cy="3980227"/>
          </a:xfrm>
          <a:prstGeom prst="rect">
            <a:avLst/>
          </a:prstGeom>
        </p:spPr>
        <p:txBody>
          <a:bodyPr lIns="0" tIns="0" rIns="0" bIns="0" rtlCol="0" anchor="t">
            <a:spAutoFit/>
          </a:bodyPr>
          <a:lstStyle/>
          <a:p>
            <a:pPr marL="820022" lvl="1" indent="-410011" algn="just">
              <a:lnSpc>
                <a:spcPts val="5317"/>
              </a:lnSpc>
              <a:buFont typeface="Arial"/>
              <a:buChar char="•"/>
            </a:pPr>
            <a:r>
              <a:rPr lang="en-US" sz="3798" b="1">
                <a:solidFill>
                  <a:srgbClr val="000000"/>
                </a:solidFill>
                <a:latin typeface="Canva Sans Bold"/>
                <a:ea typeface="Canva Sans Bold"/>
                <a:cs typeface="Canva Sans Bold"/>
                <a:sym typeface="Canva Sans Bold"/>
              </a:rPr>
              <a:t>PYGAME</a:t>
            </a:r>
            <a:r>
              <a:rPr lang="en-US" sz="3798">
                <a:solidFill>
                  <a:srgbClr val="000000"/>
                </a:solidFill>
                <a:latin typeface="Canva Sans"/>
                <a:ea typeface="Canva Sans"/>
                <a:cs typeface="Canva Sans"/>
                <a:sym typeface="Canva Sans"/>
              </a:rPr>
              <a:t> – FOR GRAPHICS AND GAME LOOP.</a:t>
            </a:r>
          </a:p>
          <a:p>
            <a:pPr marL="820022" lvl="1" indent="-410011" algn="just">
              <a:lnSpc>
                <a:spcPts val="5317"/>
              </a:lnSpc>
              <a:buFont typeface="Arial"/>
              <a:buChar char="•"/>
            </a:pPr>
            <a:r>
              <a:rPr lang="en-US" sz="3798" b="1">
                <a:solidFill>
                  <a:srgbClr val="000000"/>
                </a:solidFill>
                <a:latin typeface="Canva Sans Bold"/>
                <a:ea typeface="Canva Sans Bold"/>
                <a:cs typeface="Canva Sans Bold"/>
                <a:sym typeface="Canva Sans Bold"/>
              </a:rPr>
              <a:t>RANDOM</a:t>
            </a:r>
            <a:r>
              <a:rPr lang="en-US" sz="3798">
                <a:solidFill>
                  <a:srgbClr val="000000"/>
                </a:solidFill>
                <a:latin typeface="Canva Sans"/>
                <a:ea typeface="Canva Sans"/>
                <a:cs typeface="Canva Sans"/>
                <a:sym typeface="Canva Sans"/>
              </a:rPr>
              <a:t> – FOR RANDOM MINE PLACEMENT.</a:t>
            </a:r>
          </a:p>
          <a:p>
            <a:pPr marL="820022" lvl="1" indent="-410011" algn="just">
              <a:lnSpc>
                <a:spcPts val="5317"/>
              </a:lnSpc>
              <a:buFont typeface="Arial"/>
              <a:buChar char="•"/>
            </a:pPr>
            <a:r>
              <a:rPr lang="en-US" sz="3798" b="1">
                <a:solidFill>
                  <a:srgbClr val="000000"/>
                </a:solidFill>
                <a:latin typeface="Canva Sans Bold"/>
                <a:ea typeface="Canva Sans Bold"/>
                <a:cs typeface="Canva Sans Bold"/>
                <a:sym typeface="Canva Sans Bold"/>
              </a:rPr>
              <a:t>SYS</a:t>
            </a:r>
            <a:r>
              <a:rPr lang="en-US" sz="3798">
                <a:solidFill>
                  <a:srgbClr val="000000"/>
                </a:solidFill>
                <a:latin typeface="Canva Sans"/>
                <a:ea typeface="Canva Sans"/>
                <a:cs typeface="Canva Sans"/>
                <a:sym typeface="Canva Sans"/>
              </a:rPr>
              <a:t> – TO HANDLE SYSTEM EXIT.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593019"/>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algn="ctr">
                        <a:lnSpc>
                          <a:spcPts val="3359"/>
                        </a:lnSpc>
                        <a:defRPr/>
                      </a:pPr>
                      <a:r>
                        <a:rPr lang="en-US" sz="2399">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a:solidFill>
                            <a:srgbClr val="000000"/>
                          </a:solidFill>
                          <a:latin typeface="Canva Sans"/>
                          <a:ea typeface="Canva Sans"/>
                          <a:cs typeface="Canva Sans"/>
                          <a:sym typeface="Canva Sans"/>
                        </a:rPr>
                        <a:t>Play</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algn="ctr">
                        <a:lnSpc>
                          <a:spcPts val="3359"/>
                        </a:lnSpc>
                        <a:defRPr/>
                      </a:pPr>
                      <a:r>
                        <a:rPr lang="en-US" sz="2399">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sp>
        <p:nvSpPr>
          <p:cNvPr id="3" name="TextBox 3"/>
          <p:cNvSpPr txBox="1"/>
          <p:nvPr/>
        </p:nvSpPr>
        <p:spPr>
          <a:xfrm>
            <a:off x="6540417" y="1901180"/>
            <a:ext cx="10996863" cy="1160781"/>
          </a:xfrm>
          <a:prstGeom prst="rect">
            <a:avLst/>
          </a:prstGeom>
        </p:spPr>
        <p:txBody>
          <a:bodyPr lIns="0" tIns="0" rIns="0" bIns="0" rtlCol="0" anchor="t">
            <a:spAutoFit/>
          </a:bodyPr>
          <a:lstStyle/>
          <a:p>
            <a:pPr algn="ctr">
              <a:lnSpc>
                <a:spcPts val="9519"/>
              </a:lnSpc>
            </a:pPr>
            <a:r>
              <a:rPr lang="en-US" sz="6799" b="1">
                <a:solidFill>
                  <a:srgbClr val="000000"/>
                </a:solidFill>
                <a:latin typeface="Canva Sans Bold"/>
                <a:ea typeface="Canva Sans Bold"/>
                <a:cs typeface="Canva Sans Bold"/>
                <a:sym typeface="Canva Sans Bold"/>
              </a:rPr>
              <a:t> DATA TYPES USED</a:t>
            </a:r>
          </a:p>
        </p:txBody>
      </p:sp>
      <p:grpSp>
        <p:nvGrpSpPr>
          <p:cNvPr id="4" name="Group 4"/>
          <p:cNvGrpSpPr/>
          <p:nvPr/>
        </p:nvGrpSpPr>
        <p:grpSpPr>
          <a:xfrm>
            <a:off x="1216693" y="3100566"/>
            <a:ext cx="4875296" cy="2656701"/>
            <a:chOff x="0" y="0"/>
            <a:chExt cx="1808940" cy="985748"/>
          </a:xfrm>
        </p:grpSpPr>
        <p:sp>
          <p:nvSpPr>
            <p:cNvPr id="5" name="Freeform 5"/>
            <p:cNvSpPr/>
            <p:nvPr/>
          </p:nvSpPr>
          <p:spPr>
            <a:xfrm>
              <a:off x="0" y="0"/>
              <a:ext cx="1808940" cy="985748"/>
            </a:xfrm>
            <a:custGeom>
              <a:avLst/>
              <a:gdLst/>
              <a:ahLst/>
              <a:cxnLst/>
              <a:rect l="l" t="t" r="r" b="b"/>
              <a:pathLst>
                <a:path w="1808940" h="985748">
                  <a:moveTo>
                    <a:pt x="0" y="0"/>
                  </a:moveTo>
                  <a:lnTo>
                    <a:pt x="1808940" y="0"/>
                  </a:lnTo>
                  <a:lnTo>
                    <a:pt x="1808940" y="985748"/>
                  </a:lnTo>
                  <a:lnTo>
                    <a:pt x="0" y="985748"/>
                  </a:lnTo>
                  <a:close/>
                </a:path>
              </a:pathLst>
            </a:custGeom>
            <a:solidFill>
              <a:srgbClr val="F28B1B"/>
            </a:solidFill>
            <a:ln w="19050" cap="sq">
              <a:solidFill>
                <a:srgbClr val="000000"/>
              </a:solidFill>
              <a:prstDash val="solid"/>
              <a:miter/>
            </a:ln>
          </p:spPr>
          <p:txBody>
            <a:bodyPr/>
            <a:lstStyle/>
            <a:p>
              <a:endParaRPr lang="en-IN"/>
            </a:p>
          </p:txBody>
        </p:sp>
        <p:sp>
          <p:nvSpPr>
            <p:cNvPr id="6" name="TextBox 6"/>
            <p:cNvSpPr txBox="1"/>
            <p:nvPr/>
          </p:nvSpPr>
          <p:spPr>
            <a:xfrm>
              <a:off x="0" y="-161925"/>
              <a:ext cx="1808940" cy="1147673"/>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7" name="Group 7"/>
          <p:cNvGrpSpPr/>
          <p:nvPr/>
        </p:nvGrpSpPr>
        <p:grpSpPr>
          <a:xfrm>
            <a:off x="1035718" y="2895879"/>
            <a:ext cx="4818146" cy="2413670"/>
            <a:chOff x="0" y="0"/>
            <a:chExt cx="1787735" cy="895573"/>
          </a:xfrm>
        </p:grpSpPr>
        <p:sp>
          <p:nvSpPr>
            <p:cNvPr id="8" name="Freeform 8"/>
            <p:cNvSpPr/>
            <p:nvPr/>
          </p:nvSpPr>
          <p:spPr>
            <a:xfrm>
              <a:off x="0" y="0"/>
              <a:ext cx="1787735" cy="895573"/>
            </a:xfrm>
            <a:custGeom>
              <a:avLst/>
              <a:gdLst/>
              <a:ahLst/>
              <a:cxnLst/>
              <a:rect l="l" t="t" r="r" b="b"/>
              <a:pathLst>
                <a:path w="1787735" h="895573">
                  <a:moveTo>
                    <a:pt x="0" y="0"/>
                  </a:moveTo>
                  <a:lnTo>
                    <a:pt x="1787735" y="0"/>
                  </a:lnTo>
                  <a:lnTo>
                    <a:pt x="1787735" y="895573"/>
                  </a:lnTo>
                  <a:lnTo>
                    <a:pt x="0" y="895573"/>
                  </a:lnTo>
                  <a:close/>
                </a:path>
              </a:pathLst>
            </a:custGeom>
            <a:solidFill>
              <a:srgbClr val="FFFFFF"/>
            </a:solidFill>
            <a:ln w="19050" cap="sq">
              <a:solidFill>
                <a:srgbClr val="000000"/>
              </a:solidFill>
              <a:prstDash val="solid"/>
              <a:miter/>
            </a:ln>
          </p:spPr>
          <p:txBody>
            <a:bodyPr/>
            <a:lstStyle/>
            <a:p>
              <a:endParaRPr lang="en-IN"/>
            </a:p>
          </p:txBody>
        </p:sp>
        <p:sp>
          <p:nvSpPr>
            <p:cNvPr id="9" name="TextBox 9"/>
            <p:cNvSpPr txBox="1"/>
            <p:nvPr/>
          </p:nvSpPr>
          <p:spPr>
            <a:xfrm>
              <a:off x="0" y="-161925"/>
              <a:ext cx="1787735" cy="1057498"/>
            </a:xfrm>
            <a:prstGeom prst="rect">
              <a:avLst/>
            </a:prstGeom>
          </p:spPr>
          <p:txBody>
            <a:bodyPr lIns="50800" tIns="50800" rIns="50800" bIns="50800" rtlCol="0" anchor="ctr"/>
            <a:lstStyle/>
            <a:p>
              <a:pPr marL="0" lvl="0" indent="0" algn="ctr">
                <a:lnSpc>
                  <a:spcPts val="12599"/>
                </a:lnSpc>
                <a:spcBef>
                  <a:spcPct val="0"/>
                </a:spcBef>
              </a:pPr>
              <a:endParaRPr/>
            </a:p>
          </p:txBody>
        </p:sp>
      </p:grpSp>
      <p:sp>
        <p:nvSpPr>
          <p:cNvPr id="10" name="TextBox 10"/>
          <p:cNvSpPr txBox="1"/>
          <p:nvPr/>
        </p:nvSpPr>
        <p:spPr>
          <a:xfrm>
            <a:off x="2070710" y="3133509"/>
            <a:ext cx="4021279" cy="2218095"/>
          </a:xfrm>
          <a:prstGeom prst="rect">
            <a:avLst/>
          </a:prstGeom>
        </p:spPr>
        <p:txBody>
          <a:bodyPr lIns="0" tIns="0" rIns="0" bIns="0" rtlCol="0" anchor="t">
            <a:spAutoFit/>
          </a:bodyPr>
          <a:lstStyle/>
          <a:p>
            <a:pPr algn="l">
              <a:lnSpc>
                <a:spcPts val="4431"/>
              </a:lnSpc>
            </a:pPr>
            <a:r>
              <a:rPr lang="en-US" sz="2934" b="1">
                <a:solidFill>
                  <a:srgbClr val="000000"/>
                </a:solidFill>
                <a:latin typeface="Canva Sans Bold"/>
                <a:ea typeface="Canva Sans Bold"/>
                <a:cs typeface="Canva Sans Bold"/>
                <a:sym typeface="Canva Sans Bold"/>
              </a:rPr>
              <a:t>int – for coordinates, grid values, and counters.</a:t>
            </a:r>
          </a:p>
          <a:p>
            <a:pPr algn="l">
              <a:lnSpc>
                <a:spcPts val="4431"/>
              </a:lnSpc>
            </a:pPr>
            <a:endParaRPr lang="en-US" sz="2934" b="1">
              <a:solidFill>
                <a:srgbClr val="000000"/>
              </a:solidFill>
              <a:latin typeface="Canva Sans Bold"/>
              <a:ea typeface="Canva Sans Bold"/>
              <a:cs typeface="Canva Sans Bold"/>
              <a:sym typeface="Canva Sans Bold"/>
            </a:endParaRPr>
          </a:p>
        </p:txBody>
      </p:sp>
      <p:grpSp>
        <p:nvGrpSpPr>
          <p:cNvPr id="11" name="Group 11"/>
          <p:cNvGrpSpPr/>
          <p:nvPr/>
        </p:nvGrpSpPr>
        <p:grpSpPr>
          <a:xfrm>
            <a:off x="1223008" y="3061264"/>
            <a:ext cx="847701" cy="807965"/>
            <a:chOff x="0" y="0"/>
            <a:chExt cx="812800" cy="774700"/>
          </a:xfrm>
        </p:grpSpPr>
        <p:sp>
          <p:nvSpPr>
            <p:cNvPr id="12" name="Freeform 12"/>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28B1B"/>
            </a:solidFill>
            <a:ln w="19050" cap="sq">
              <a:solidFill>
                <a:srgbClr val="000000"/>
              </a:solidFill>
              <a:prstDash val="solid"/>
              <a:miter/>
            </a:ln>
          </p:spPr>
          <p:txBody>
            <a:bodyPr/>
            <a:lstStyle/>
            <a:p>
              <a:endParaRPr lang="en-IN"/>
            </a:p>
          </p:txBody>
        </p:sp>
        <p:sp>
          <p:nvSpPr>
            <p:cNvPr id="13" name="TextBox 13"/>
            <p:cNvSpPr txBox="1"/>
            <p:nvPr/>
          </p:nvSpPr>
          <p:spPr>
            <a:xfrm>
              <a:off x="228600" y="266700"/>
              <a:ext cx="355600" cy="342900"/>
            </a:xfrm>
            <a:prstGeom prst="rect">
              <a:avLst/>
            </a:prstGeom>
          </p:spPr>
          <p:txBody>
            <a:bodyPr lIns="50800" tIns="50800" rIns="50800" bIns="50800" rtlCol="0" anchor="ctr"/>
            <a:lstStyle/>
            <a:p>
              <a:pPr marL="0" lvl="0" indent="0" algn="ctr">
                <a:lnSpc>
                  <a:spcPts val="139"/>
                </a:lnSpc>
                <a:spcBef>
                  <a:spcPct val="0"/>
                </a:spcBef>
              </a:pPr>
              <a:endParaRPr/>
            </a:p>
          </p:txBody>
        </p:sp>
      </p:grpSp>
      <p:grpSp>
        <p:nvGrpSpPr>
          <p:cNvPr id="14" name="Group 14"/>
          <p:cNvGrpSpPr/>
          <p:nvPr/>
        </p:nvGrpSpPr>
        <p:grpSpPr>
          <a:xfrm>
            <a:off x="3645568" y="6947892"/>
            <a:ext cx="4703846" cy="2310408"/>
            <a:chOff x="0" y="0"/>
            <a:chExt cx="1745325" cy="857259"/>
          </a:xfrm>
        </p:grpSpPr>
        <p:sp>
          <p:nvSpPr>
            <p:cNvPr id="15" name="Freeform 15"/>
            <p:cNvSpPr/>
            <p:nvPr/>
          </p:nvSpPr>
          <p:spPr>
            <a:xfrm>
              <a:off x="0" y="0"/>
              <a:ext cx="1745325" cy="857259"/>
            </a:xfrm>
            <a:custGeom>
              <a:avLst/>
              <a:gdLst/>
              <a:ahLst/>
              <a:cxnLst/>
              <a:rect l="l" t="t" r="r" b="b"/>
              <a:pathLst>
                <a:path w="1745325" h="857259">
                  <a:moveTo>
                    <a:pt x="0" y="0"/>
                  </a:moveTo>
                  <a:lnTo>
                    <a:pt x="1745325" y="0"/>
                  </a:lnTo>
                  <a:lnTo>
                    <a:pt x="1745325" y="857259"/>
                  </a:lnTo>
                  <a:lnTo>
                    <a:pt x="0" y="857259"/>
                  </a:lnTo>
                  <a:close/>
                </a:path>
              </a:pathLst>
            </a:custGeom>
            <a:solidFill>
              <a:srgbClr val="F28B1B"/>
            </a:solidFill>
            <a:ln w="19050" cap="sq">
              <a:solidFill>
                <a:srgbClr val="000000"/>
              </a:solidFill>
              <a:prstDash val="solid"/>
              <a:miter/>
            </a:ln>
          </p:spPr>
          <p:txBody>
            <a:bodyPr/>
            <a:lstStyle/>
            <a:p>
              <a:endParaRPr lang="en-IN"/>
            </a:p>
          </p:txBody>
        </p:sp>
        <p:sp>
          <p:nvSpPr>
            <p:cNvPr id="16" name="TextBox 16"/>
            <p:cNvSpPr txBox="1"/>
            <p:nvPr/>
          </p:nvSpPr>
          <p:spPr>
            <a:xfrm>
              <a:off x="0" y="-161925"/>
              <a:ext cx="1745325" cy="1019184"/>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17" name="Group 17"/>
          <p:cNvGrpSpPr/>
          <p:nvPr/>
        </p:nvGrpSpPr>
        <p:grpSpPr>
          <a:xfrm>
            <a:off x="3197141" y="6395442"/>
            <a:ext cx="4818146" cy="2585009"/>
            <a:chOff x="0" y="0"/>
            <a:chExt cx="1787735" cy="959147"/>
          </a:xfrm>
        </p:grpSpPr>
        <p:sp>
          <p:nvSpPr>
            <p:cNvPr id="18" name="Freeform 18"/>
            <p:cNvSpPr/>
            <p:nvPr/>
          </p:nvSpPr>
          <p:spPr>
            <a:xfrm>
              <a:off x="0" y="0"/>
              <a:ext cx="1787735" cy="959147"/>
            </a:xfrm>
            <a:custGeom>
              <a:avLst/>
              <a:gdLst/>
              <a:ahLst/>
              <a:cxnLst/>
              <a:rect l="l" t="t" r="r" b="b"/>
              <a:pathLst>
                <a:path w="1787735" h="959147">
                  <a:moveTo>
                    <a:pt x="0" y="0"/>
                  </a:moveTo>
                  <a:lnTo>
                    <a:pt x="1787735" y="0"/>
                  </a:lnTo>
                  <a:lnTo>
                    <a:pt x="1787735" y="959147"/>
                  </a:lnTo>
                  <a:lnTo>
                    <a:pt x="0" y="959147"/>
                  </a:lnTo>
                  <a:close/>
                </a:path>
              </a:pathLst>
            </a:custGeom>
            <a:solidFill>
              <a:srgbClr val="FFFFFF"/>
            </a:solidFill>
            <a:ln w="19050" cap="sq">
              <a:solidFill>
                <a:srgbClr val="000000"/>
              </a:solidFill>
              <a:prstDash val="solid"/>
              <a:miter/>
            </a:ln>
          </p:spPr>
          <p:txBody>
            <a:bodyPr/>
            <a:lstStyle/>
            <a:p>
              <a:endParaRPr lang="en-IN"/>
            </a:p>
          </p:txBody>
        </p:sp>
        <p:sp>
          <p:nvSpPr>
            <p:cNvPr id="19" name="TextBox 19"/>
            <p:cNvSpPr txBox="1"/>
            <p:nvPr/>
          </p:nvSpPr>
          <p:spPr>
            <a:xfrm>
              <a:off x="0" y="-161925"/>
              <a:ext cx="1787735" cy="1121072"/>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20" name="Group 20"/>
          <p:cNvGrpSpPr/>
          <p:nvPr/>
        </p:nvGrpSpPr>
        <p:grpSpPr>
          <a:xfrm>
            <a:off x="3444791" y="6585942"/>
            <a:ext cx="847701" cy="807965"/>
            <a:chOff x="0" y="0"/>
            <a:chExt cx="812800" cy="774700"/>
          </a:xfrm>
        </p:grpSpPr>
        <p:sp>
          <p:nvSpPr>
            <p:cNvPr id="21" name="Freeform 21"/>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28B1B"/>
            </a:solidFill>
            <a:ln w="19050" cap="sq">
              <a:solidFill>
                <a:srgbClr val="000000"/>
              </a:solidFill>
              <a:prstDash val="solid"/>
              <a:miter/>
            </a:ln>
          </p:spPr>
          <p:txBody>
            <a:bodyPr/>
            <a:lstStyle/>
            <a:p>
              <a:endParaRPr lang="en-IN"/>
            </a:p>
          </p:txBody>
        </p:sp>
        <p:sp>
          <p:nvSpPr>
            <p:cNvPr id="22" name="TextBox 22"/>
            <p:cNvSpPr txBox="1"/>
            <p:nvPr/>
          </p:nvSpPr>
          <p:spPr>
            <a:xfrm>
              <a:off x="228600" y="266700"/>
              <a:ext cx="355600" cy="342900"/>
            </a:xfrm>
            <a:prstGeom prst="rect">
              <a:avLst/>
            </a:prstGeom>
          </p:spPr>
          <p:txBody>
            <a:bodyPr lIns="50800" tIns="50800" rIns="50800" bIns="50800" rtlCol="0" anchor="ctr"/>
            <a:lstStyle/>
            <a:p>
              <a:pPr marL="0" lvl="0" indent="0" algn="ctr">
                <a:lnSpc>
                  <a:spcPts val="139"/>
                </a:lnSpc>
                <a:spcBef>
                  <a:spcPct val="0"/>
                </a:spcBef>
              </a:pPr>
              <a:endParaRPr/>
            </a:p>
          </p:txBody>
        </p:sp>
      </p:grpSp>
      <p:sp>
        <p:nvSpPr>
          <p:cNvPr id="23" name="TextBox 23"/>
          <p:cNvSpPr txBox="1"/>
          <p:nvPr/>
        </p:nvSpPr>
        <p:spPr>
          <a:xfrm>
            <a:off x="4374656" y="6667711"/>
            <a:ext cx="3434667" cy="2218095"/>
          </a:xfrm>
          <a:prstGeom prst="rect">
            <a:avLst/>
          </a:prstGeom>
        </p:spPr>
        <p:txBody>
          <a:bodyPr lIns="0" tIns="0" rIns="0" bIns="0" rtlCol="0" anchor="t">
            <a:spAutoFit/>
          </a:bodyPr>
          <a:lstStyle/>
          <a:p>
            <a:pPr algn="l">
              <a:lnSpc>
                <a:spcPts val="4431"/>
              </a:lnSpc>
            </a:pPr>
            <a:r>
              <a:rPr lang="en-US" sz="2934" b="1">
                <a:solidFill>
                  <a:srgbClr val="000000"/>
                </a:solidFill>
                <a:latin typeface="Canva Sans Bold"/>
                <a:ea typeface="Canva Sans Bold"/>
                <a:cs typeface="Canva Sans Bold"/>
                <a:sym typeface="Canva Sans Bold"/>
              </a:rPr>
              <a:t>bool – for revealed cell status and game-over state.</a:t>
            </a:r>
          </a:p>
          <a:p>
            <a:pPr algn="l">
              <a:lnSpc>
                <a:spcPts val="4431"/>
              </a:lnSpc>
            </a:pPr>
            <a:endParaRPr lang="en-US" sz="2934" b="1">
              <a:solidFill>
                <a:srgbClr val="000000"/>
              </a:solidFill>
              <a:latin typeface="Canva Sans Bold"/>
              <a:ea typeface="Canva Sans Bold"/>
              <a:cs typeface="Canva Sans Bold"/>
              <a:sym typeface="Canva Sans Bold"/>
            </a:endParaRPr>
          </a:p>
        </p:txBody>
      </p:sp>
      <p:grpSp>
        <p:nvGrpSpPr>
          <p:cNvPr id="24" name="Group 24"/>
          <p:cNvGrpSpPr/>
          <p:nvPr/>
        </p:nvGrpSpPr>
        <p:grpSpPr>
          <a:xfrm>
            <a:off x="8349415" y="3738741"/>
            <a:ext cx="5118609" cy="2656701"/>
            <a:chOff x="0" y="0"/>
            <a:chExt cx="1899219" cy="985748"/>
          </a:xfrm>
        </p:grpSpPr>
        <p:sp>
          <p:nvSpPr>
            <p:cNvPr id="25" name="Freeform 25"/>
            <p:cNvSpPr/>
            <p:nvPr/>
          </p:nvSpPr>
          <p:spPr>
            <a:xfrm>
              <a:off x="0" y="0"/>
              <a:ext cx="1899220" cy="985748"/>
            </a:xfrm>
            <a:custGeom>
              <a:avLst/>
              <a:gdLst/>
              <a:ahLst/>
              <a:cxnLst/>
              <a:rect l="l" t="t" r="r" b="b"/>
              <a:pathLst>
                <a:path w="1899220" h="985748">
                  <a:moveTo>
                    <a:pt x="0" y="0"/>
                  </a:moveTo>
                  <a:lnTo>
                    <a:pt x="1899220" y="0"/>
                  </a:lnTo>
                  <a:lnTo>
                    <a:pt x="1899220" y="985748"/>
                  </a:lnTo>
                  <a:lnTo>
                    <a:pt x="0" y="985748"/>
                  </a:lnTo>
                  <a:close/>
                </a:path>
              </a:pathLst>
            </a:custGeom>
            <a:solidFill>
              <a:srgbClr val="F28B1B"/>
            </a:solidFill>
            <a:ln w="19050" cap="sq">
              <a:solidFill>
                <a:srgbClr val="000000"/>
              </a:solidFill>
              <a:prstDash val="solid"/>
              <a:miter/>
            </a:ln>
          </p:spPr>
          <p:txBody>
            <a:bodyPr/>
            <a:lstStyle/>
            <a:p>
              <a:endParaRPr lang="en-IN"/>
            </a:p>
          </p:txBody>
        </p:sp>
        <p:sp>
          <p:nvSpPr>
            <p:cNvPr id="26" name="TextBox 26"/>
            <p:cNvSpPr txBox="1"/>
            <p:nvPr/>
          </p:nvSpPr>
          <p:spPr>
            <a:xfrm>
              <a:off x="0" y="-161925"/>
              <a:ext cx="1899219" cy="1147673"/>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27" name="Group 27"/>
          <p:cNvGrpSpPr/>
          <p:nvPr/>
        </p:nvGrpSpPr>
        <p:grpSpPr>
          <a:xfrm>
            <a:off x="8015288" y="3465247"/>
            <a:ext cx="4818146" cy="2469941"/>
            <a:chOff x="0" y="0"/>
            <a:chExt cx="1787735" cy="916452"/>
          </a:xfrm>
        </p:grpSpPr>
        <p:sp>
          <p:nvSpPr>
            <p:cNvPr id="28" name="Freeform 28"/>
            <p:cNvSpPr/>
            <p:nvPr/>
          </p:nvSpPr>
          <p:spPr>
            <a:xfrm>
              <a:off x="0" y="0"/>
              <a:ext cx="1787735" cy="916452"/>
            </a:xfrm>
            <a:custGeom>
              <a:avLst/>
              <a:gdLst/>
              <a:ahLst/>
              <a:cxnLst/>
              <a:rect l="l" t="t" r="r" b="b"/>
              <a:pathLst>
                <a:path w="1787735" h="916452">
                  <a:moveTo>
                    <a:pt x="0" y="0"/>
                  </a:moveTo>
                  <a:lnTo>
                    <a:pt x="1787735" y="0"/>
                  </a:lnTo>
                  <a:lnTo>
                    <a:pt x="1787735" y="916452"/>
                  </a:lnTo>
                  <a:lnTo>
                    <a:pt x="0" y="916452"/>
                  </a:lnTo>
                  <a:close/>
                </a:path>
              </a:pathLst>
            </a:custGeom>
            <a:solidFill>
              <a:srgbClr val="FFFFFF"/>
            </a:solidFill>
            <a:ln w="19050" cap="sq">
              <a:solidFill>
                <a:srgbClr val="000000"/>
              </a:solidFill>
              <a:prstDash val="solid"/>
              <a:miter/>
            </a:ln>
          </p:spPr>
          <p:txBody>
            <a:bodyPr/>
            <a:lstStyle/>
            <a:p>
              <a:endParaRPr lang="en-IN"/>
            </a:p>
          </p:txBody>
        </p:sp>
        <p:sp>
          <p:nvSpPr>
            <p:cNvPr id="29" name="TextBox 29"/>
            <p:cNvSpPr txBox="1"/>
            <p:nvPr/>
          </p:nvSpPr>
          <p:spPr>
            <a:xfrm>
              <a:off x="0" y="-161925"/>
              <a:ext cx="1787735" cy="1078377"/>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30" name="Group 30"/>
          <p:cNvGrpSpPr/>
          <p:nvPr/>
        </p:nvGrpSpPr>
        <p:grpSpPr>
          <a:xfrm>
            <a:off x="8296299" y="3620951"/>
            <a:ext cx="847701" cy="807965"/>
            <a:chOff x="0" y="0"/>
            <a:chExt cx="812800" cy="774700"/>
          </a:xfrm>
        </p:grpSpPr>
        <p:sp>
          <p:nvSpPr>
            <p:cNvPr id="31" name="Freeform 31"/>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28B1B"/>
            </a:solidFill>
            <a:ln w="19050" cap="sq">
              <a:solidFill>
                <a:srgbClr val="000000"/>
              </a:solidFill>
              <a:prstDash val="solid"/>
              <a:miter/>
            </a:ln>
          </p:spPr>
          <p:txBody>
            <a:bodyPr/>
            <a:lstStyle/>
            <a:p>
              <a:endParaRPr lang="en-IN"/>
            </a:p>
          </p:txBody>
        </p:sp>
        <p:sp>
          <p:nvSpPr>
            <p:cNvPr id="32" name="TextBox 32"/>
            <p:cNvSpPr txBox="1"/>
            <p:nvPr/>
          </p:nvSpPr>
          <p:spPr>
            <a:xfrm>
              <a:off x="228600" y="266700"/>
              <a:ext cx="355600" cy="342900"/>
            </a:xfrm>
            <a:prstGeom prst="rect">
              <a:avLst/>
            </a:prstGeom>
          </p:spPr>
          <p:txBody>
            <a:bodyPr lIns="50800" tIns="50800" rIns="50800" bIns="50800" rtlCol="0" anchor="ctr"/>
            <a:lstStyle/>
            <a:p>
              <a:pPr marL="0" lvl="0" indent="0" algn="ctr">
                <a:lnSpc>
                  <a:spcPts val="139"/>
                </a:lnSpc>
                <a:spcBef>
                  <a:spcPct val="0"/>
                </a:spcBef>
              </a:pPr>
              <a:endParaRPr/>
            </a:p>
          </p:txBody>
        </p:sp>
      </p:grpSp>
      <p:sp>
        <p:nvSpPr>
          <p:cNvPr id="33" name="TextBox 33"/>
          <p:cNvSpPr txBox="1"/>
          <p:nvPr/>
        </p:nvSpPr>
        <p:spPr>
          <a:xfrm>
            <a:off x="9344025" y="3610961"/>
            <a:ext cx="3291792" cy="2218095"/>
          </a:xfrm>
          <a:prstGeom prst="rect">
            <a:avLst/>
          </a:prstGeom>
        </p:spPr>
        <p:txBody>
          <a:bodyPr lIns="0" tIns="0" rIns="0" bIns="0" rtlCol="0" anchor="t">
            <a:spAutoFit/>
          </a:bodyPr>
          <a:lstStyle/>
          <a:p>
            <a:pPr algn="l">
              <a:lnSpc>
                <a:spcPts val="4431"/>
              </a:lnSpc>
            </a:pPr>
            <a:r>
              <a:rPr lang="en-US" sz="2934" b="1">
                <a:solidFill>
                  <a:srgbClr val="000000"/>
                </a:solidFill>
                <a:latin typeface="Canva Sans Bold"/>
                <a:ea typeface="Canva Sans Bold"/>
                <a:cs typeface="Canva Sans Bold"/>
                <a:sym typeface="Canva Sans Bold"/>
              </a:rPr>
              <a:t>list – to represent the grid and track revealed cells.</a:t>
            </a:r>
          </a:p>
          <a:p>
            <a:pPr algn="l">
              <a:lnSpc>
                <a:spcPts val="4431"/>
              </a:lnSpc>
            </a:pPr>
            <a:endParaRPr lang="en-US" sz="2934" b="1">
              <a:solidFill>
                <a:srgbClr val="000000"/>
              </a:solidFill>
              <a:latin typeface="Canva Sans Bold"/>
              <a:ea typeface="Canva Sans Bold"/>
              <a:cs typeface="Canva Sans Bold"/>
              <a:sym typeface="Canva Sans Bold"/>
            </a:endParaRPr>
          </a:p>
        </p:txBody>
      </p:sp>
      <p:grpSp>
        <p:nvGrpSpPr>
          <p:cNvPr id="34" name="Group 34"/>
          <p:cNvGrpSpPr/>
          <p:nvPr/>
        </p:nvGrpSpPr>
        <p:grpSpPr>
          <a:xfrm>
            <a:off x="12833434" y="7393907"/>
            <a:ext cx="4703846" cy="2310408"/>
            <a:chOff x="0" y="0"/>
            <a:chExt cx="1745325" cy="857259"/>
          </a:xfrm>
        </p:grpSpPr>
        <p:sp>
          <p:nvSpPr>
            <p:cNvPr id="35" name="Freeform 35"/>
            <p:cNvSpPr/>
            <p:nvPr/>
          </p:nvSpPr>
          <p:spPr>
            <a:xfrm>
              <a:off x="0" y="0"/>
              <a:ext cx="1745325" cy="857259"/>
            </a:xfrm>
            <a:custGeom>
              <a:avLst/>
              <a:gdLst/>
              <a:ahLst/>
              <a:cxnLst/>
              <a:rect l="l" t="t" r="r" b="b"/>
              <a:pathLst>
                <a:path w="1745325" h="857259">
                  <a:moveTo>
                    <a:pt x="0" y="0"/>
                  </a:moveTo>
                  <a:lnTo>
                    <a:pt x="1745325" y="0"/>
                  </a:lnTo>
                  <a:lnTo>
                    <a:pt x="1745325" y="857259"/>
                  </a:lnTo>
                  <a:lnTo>
                    <a:pt x="0" y="857259"/>
                  </a:lnTo>
                  <a:close/>
                </a:path>
              </a:pathLst>
            </a:custGeom>
            <a:solidFill>
              <a:srgbClr val="F28B1B"/>
            </a:solidFill>
            <a:ln w="19050" cap="sq">
              <a:solidFill>
                <a:srgbClr val="000000"/>
              </a:solidFill>
              <a:prstDash val="solid"/>
              <a:miter/>
            </a:ln>
          </p:spPr>
          <p:txBody>
            <a:bodyPr/>
            <a:lstStyle/>
            <a:p>
              <a:endParaRPr lang="en-IN"/>
            </a:p>
          </p:txBody>
        </p:sp>
        <p:sp>
          <p:nvSpPr>
            <p:cNvPr id="36" name="TextBox 36"/>
            <p:cNvSpPr txBox="1"/>
            <p:nvPr/>
          </p:nvSpPr>
          <p:spPr>
            <a:xfrm>
              <a:off x="0" y="-161925"/>
              <a:ext cx="1745325" cy="1019184"/>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37" name="Group 37"/>
          <p:cNvGrpSpPr/>
          <p:nvPr/>
        </p:nvGrpSpPr>
        <p:grpSpPr>
          <a:xfrm>
            <a:off x="12233358" y="6795492"/>
            <a:ext cx="4818146" cy="2585009"/>
            <a:chOff x="0" y="0"/>
            <a:chExt cx="1787735" cy="959147"/>
          </a:xfrm>
        </p:grpSpPr>
        <p:sp>
          <p:nvSpPr>
            <p:cNvPr id="38" name="Freeform 38"/>
            <p:cNvSpPr/>
            <p:nvPr/>
          </p:nvSpPr>
          <p:spPr>
            <a:xfrm>
              <a:off x="0" y="0"/>
              <a:ext cx="1787735" cy="959147"/>
            </a:xfrm>
            <a:custGeom>
              <a:avLst/>
              <a:gdLst/>
              <a:ahLst/>
              <a:cxnLst/>
              <a:rect l="l" t="t" r="r" b="b"/>
              <a:pathLst>
                <a:path w="1787735" h="959147">
                  <a:moveTo>
                    <a:pt x="0" y="0"/>
                  </a:moveTo>
                  <a:lnTo>
                    <a:pt x="1787735" y="0"/>
                  </a:lnTo>
                  <a:lnTo>
                    <a:pt x="1787735" y="959147"/>
                  </a:lnTo>
                  <a:lnTo>
                    <a:pt x="0" y="959147"/>
                  </a:lnTo>
                  <a:close/>
                </a:path>
              </a:pathLst>
            </a:custGeom>
            <a:solidFill>
              <a:srgbClr val="FFFFFF"/>
            </a:solidFill>
            <a:ln w="19050" cap="sq">
              <a:solidFill>
                <a:srgbClr val="000000"/>
              </a:solidFill>
              <a:prstDash val="solid"/>
              <a:miter/>
            </a:ln>
          </p:spPr>
          <p:txBody>
            <a:bodyPr/>
            <a:lstStyle/>
            <a:p>
              <a:endParaRPr lang="en-IN"/>
            </a:p>
          </p:txBody>
        </p:sp>
        <p:sp>
          <p:nvSpPr>
            <p:cNvPr id="39" name="TextBox 39"/>
            <p:cNvSpPr txBox="1"/>
            <p:nvPr/>
          </p:nvSpPr>
          <p:spPr>
            <a:xfrm>
              <a:off x="0" y="-161925"/>
              <a:ext cx="1787735" cy="1121072"/>
            </a:xfrm>
            <a:prstGeom prst="rect">
              <a:avLst/>
            </a:prstGeom>
          </p:spPr>
          <p:txBody>
            <a:bodyPr lIns="50800" tIns="50800" rIns="50800" bIns="50800" rtlCol="0" anchor="ctr"/>
            <a:lstStyle/>
            <a:p>
              <a:pPr marL="0" lvl="0" indent="0" algn="ctr">
                <a:lnSpc>
                  <a:spcPts val="12599"/>
                </a:lnSpc>
                <a:spcBef>
                  <a:spcPct val="0"/>
                </a:spcBef>
              </a:pPr>
              <a:endParaRPr/>
            </a:p>
          </p:txBody>
        </p:sp>
      </p:grpSp>
      <p:grpSp>
        <p:nvGrpSpPr>
          <p:cNvPr id="40" name="Group 40"/>
          <p:cNvGrpSpPr/>
          <p:nvPr/>
        </p:nvGrpSpPr>
        <p:grpSpPr>
          <a:xfrm>
            <a:off x="12409583" y="6879980"/>
            <a:ext cx="847701" cy="807965"/>
            <a:chOff x="0" y="0"/>
            <a:chExt cx="812800" cy="774700"/>
          </a:xfrm>
        </p:grpSpPr>
        <p:sp>
          <p:nvSpPr>
            <p:cNvPr id="41" name="Freeform 41"/>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28B1B"/>
            </a:solidFill>
            <a:ln w="19050" cap="sq">
              <a:solidFill>
                <a:srgbClr val="000000"/>
              </a:solidFill>
              <a:prstDash val="solid"/>
              <a:miter/>
            </a:ln>
          </p:spPr>
          <p:txBody>
            <a:bodyPr/>
            <a:lstStyle/>
            <a:p>
              <a:endParaRPr lang="en-IN"/>
            </a:p>
          </p:txBody>
        </p:sp>
        <p:sp>
          <p:nvSpPr>
            <p:cNvPr id="42" name="TextBox 42"/>
            <p:cNvSpPr txBox="1"/>
            <p:nvPr/>
          </p:nvSpPr>
          <p:spPr>
            <a:xfrm>
              <a:off x="228600" y="266700"/>
              <a:ext cx="355600" cy="342900"/>
            </a:xfrm>
            <a:prstGeom prst="rect">
              <a:avLst/>
            </a:prstGeom>
          </p:spPr>
          <p:txBody>
            <a:bodyPr lIns="50800" tIns="50800" rIns="50800" bIns="50800" rtlCol="0" anchor="ctr"/>
            <a:lstStyle/>
            <a:p>
              <a:pPr marL="0" lvl="0" indent="0" algn="ctr">
                <a:lnSpc>
                  <a:spcPts val="139"/>
                </a:lnSpc>
                <a:spcBef>
                  <a:spcPct val="0"/>
                </a:spcBef>
              </a:pPr>
              <a:endParaRPr/>
            </a:p>
          </p:txBody>
        </p:sp>
      </p:grpSp>
      <p:sp>
        <p:nvSpPr>
          <p:cNvPr id="43" name="TextBox 43"/>
          <p:cNvSpPr txBox="1"/>
          <p:nvPr/>
        </p:nvSpPr>
        <p:spPr>
          <a:xfrm>
            <a:off x="13468024" y="7082260"/>
            <a:ext cx="3434667" cy="2218095"/>
          </a:xfrm>
          <a:prstGeom prst="rect">
            <a:avLst/>
          </a:prstGeom>
        </p:spPr>
        <p:txBody>
          <a:bodyPr lIns="0" tIns="0" rIns="0" bIns="0" rtlCol="0" anchor="t">
            <a:spAutoFit/>
          </a:bodyPr>
          <a:lstStyle/>
          <a:p>
            <a:pPr algn="l">
              <a:lnSpc>
                <a:spcPts val="4431"/>
              </a:lnSpc>
            </a:pPr>
            <a:r>
              <a:rPr lang="en-US" sz="2934" b="1">
                <a:solidFill>
                  <a:srgbClr val="000000"/>
                </a:solidFill>
                <a:latin typeface="Canva Sans Bold"/>
                <a:ea typeface="Canva Sans Bold"/>
                <a:cs typeface="Canva Sans Bold"/>
                <a:sym typeface="Canva Sans Bold"/>
              </a:rPr>
              <a:t>tuple – for direction offsets and RGB colors.</a:t>
            </a:r>
          </a:p>
          <a:p>
            <a:pPr algn="l">
              <a:lnSpc>
                <a:spcPts val="4431"/>
              </a:lnSpc>
            </a:pPr>
            <a:endParaRPr lang="en-US" sz="2934" b="1">
              <a:solidFill>
                <a:srgbClr val="000000"/>
              </a:solidFill>
              <a:latin typeface="Canva Sans Bold"/>
              <a:ea typeface="Canva Sans Bold"/>
              <a:cs typeface="Canva Sans Bold"/>
              <a:sym typeface="Canva Sans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1028700"/>
          <a:ext cx="16230600" cy="784924"/>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769834">
                <a:tc>
                  <a:txBody>
                    <a:bodyPr/>
                    <a:lstStyle/>
                    <a:p>
                      <a:pPr algn="ctr">
                        <a:lnSpc>
                          <a:spcPts val="3359"/>
                        </a:lnSpc>
                        <a:defRPr/>
                      </a:pPr>
                      <a:r>
                        <a:rPr lang="en-US" sz="2399">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a:solidFill>
                            <a:srgbClr val="FFFFFF"/>
                          </a:solidFill>
                          <a:latin typeface="Canva Sans"/>
                          <a:ea typeface="Canva Sans"/>
                          <a:cs typeface="Canva Sans"/>
                          <a:sym typeface="Canva Sans"/>
                        </a:rPr>
                        <a:t>Play</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algn="ctr">
                        <a:lnSpc>
                          <a:spcPts val="3359"/>
                        </a:lnSpc>
                        <a:defRPr/>
                      </a:pPr>
                      <a:r>
                        <a:rPr lang="en-US" sz="2399">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grpSp>
        <p:nvGrpSpPr>
          <p:cNvPr id="3" name="Group 3"/>
          <p:cNvGrpSpPr/>
          <p:nvPr/>
        </p:nvGrpSpPr>
        <p:grpSpPr>
          <a:xfrm>
            <a:off x="6601624" y="4171217"/>
            <a:ext cx="9161701" cy="4838982"/>
            <a:chOff x="0" y="0"/>
            <a:chExt cx="2465219" cy="1302067"/>
          </a:xfrm>
        </p:grpSpPr>
        <p:sp>
          <p:nvSpPr>
            <p:cNvPr id="4" name="Freeform 4"/>
            <p:cNvSpPr/>
            <p:nvPr/>
          </p:nvSpPr>
          <p:spPr>
            <a:xfrm>
              <a:off x="0" y="0"/>
              <a:ext cx="2465219" cy="1302067"/>
            </a:xfrm>
            <a:custGeom>
              <a:avLst/>
              <a:gdLst/>
              <a:ahLst/>
              <a:cxnLst/>
              <a:rect l="l" t="t" r="r" b="b"/>
              <a:pathLst>
                <a:path w="2465219" h="1302067">
                  <a:moveTo>
                    <a:pt x="2465219" y="0"/>
                  </a:moveTo>
                  <a:lnTo>
                    <a:pt x="0" y="0"/>
                  </a:lnTo>
                  <a:lnTo>
                    <a:pt x="0" y="1114107"/>
                  </a:lnTo>
                  <a:lnTo>
                    <a:pt x="157480" y="1114107"/>
                  </a:lnTo>
                  <a:lnTo>
                    <a:pt x="157480" y="1302067"/>
                  </a:lnTo>
                  <a:lnTo>
                    <a:pt x="463550" y="1114107"/>
                  </a:lnTo>
                  <a:lnTo>
                    <a:pt x="2465219" y="1114107"/>
                  </a:lnTo>
                  <a:lnTo>
                    <a:pt x="2465219" y="0"/>
                  </a:lnTo>
                  <a:close/>
                </a:path>
              </a:pathLst>
            </a:custGeom>
            <a:solidFill>
              <a:srgbClr val="F28B1B"/>
            </a:solidFill>
            <a:ln w="19050" cap="sq">
              <a:solidFill>
                <a:srgbClr val="000000"/>
              </a:solidFill>
              <a:prstDash val="solid"/>
              <a:miter/>
            </a:ln>
          </p:spPr>
          <p:txBody>
            <a:bodyPr/>
            <a:lstStyle/>
            <a:p>
              <a:endParaRPr lang="en-IN"/>
            </a:p>
          </p:txBody>
        </p:sp>
        <p:sp>
          <p:nvSpPr>
            <p:cNvPr id="5" name="TextBox 5"/>
            <p:cNvSpPr txBox="1"/>
            <p:nvPr/>
          </p:nvSpPr>
          <p:spPr>
            <a:xfrm>
              <a:off x="0" y="-38100"/>
              <a:ext cx="2465219" cy="114966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6409120" y="3982925"/>
            <a:ext cx="9128834" cy="4838982"/>
            <a:chOff x="0" y="0"/>
            <a:chExt cx="2456375" cy="1302067"/>
          </a:xfrm>
        </p:grpSpPr>
        <p:sp>
          <p:nvSpPr>
            <p:cNvPr id="7" name="Freeform 7"/>
            <p:cNvSpPr/>
            <p:nvPr/>
          </p:nvSpPr>
          <p:spPr>
            <a:xfrm>
              <a:off x="0" y="0"/>
              <a:ext cx="2456375" cy="1302067"/>
            </a:xfrm>
            <a:custGeom>
              <a:avLst/>
              <a:gdLst/>
              <a:ahLst/>
              <a:cxnLst/>
              <a:rect l="l" t="t" r="r" b="b"/>
              <a:pathLst>
                <a:path w="2456375" h="1302067">
                  <a:moveTo>
                    <a:pt x="2456375" y="0"/>
                  </a:moveTo>
                  <a:lnTo>
                    <a:pt x="0" y="0"/>
                  </a:lnTo>
                  <a:lnTo>
                    <a:pt x="0" y="1114107"/>
                  </a:lnTo>
                  <a:lnTo>
                    <a:pt x="157480" y="1114107"/>
                  </a:lnTo>
                  <a:lnTo>
                    <a:pt x="157480" y="1302067"/>
                  </a:lnTo>
                  <a:lnTo>
                    <a:pt x="463550" y="1114107"/>
                  </a:lnTo>
                  <a:lnTo>
                    <a:pt x="2456375" y="1114107"/>
                  </a:lnTo>
                  <a:lnTo>
                    <a:pt x="2456375" y="0"/>
                  </a:lnTo>
                  <a:close/>
                </a:path>
              </a:pathLst>
            </a:custGeom>
            <a:solidFill>
              <a:srgbClr val="FFFFFF"/>
            </a:solidFill>
            <a:ln w="19050" cap="sq">
              <a:solidFill>
                <a:srgbClr val="000000"/>
              </a:solidFill>
              <a:prstDash val="solid"/>
              <a:miter/>
            </a:ln>
          </p:spPr>
          <p:txBody>
            <a:bodyPr/>
            <a:lstStyle/>
            <a:p>
              <a:endParaRPr lang="en-IN"/>
            </a:p>
          </p:txBody>
        </p:sp>
        <p:sp>
          <p:nvSpPr>
            <p:cNvPr id="8" name="TextBox 8"/>
            <p:cNvSpPr txBox="1"/>
            <p:nvPr/>
          </p:nvSpPr>
          <p:spPr>
            <a:xfrm>
              <a:off x="0" y="-38100"/>
              <a:ext cx="2456375" cy="1149667"/>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607338" y="4266467"/>
            <a:ext cx="1454367" cy="240632"/>
          </a:xfrm>
          <a:custGeom>
            <a:avLst/>
            <a:gdLst/>
            <a:ahLst/>
            <a:cxnLst/>
            <a:rect l="l" t="t" r="r" b="b"/>
            <a:pathLst>
              <a:path w="1454367" h="240632">
                <a:moveTo>
                  <a:pt x="0" y="0"/>
                </a:moveTo>
                <a:lnTo>
                  <a:pt x="1454366" y="0"/>
                </a:lnTo>
                <a:lnTo>
                  <a:pt x="1454366" y="240632"/>
                </a:lnTo>
                <a:lnTo>
                  <a:pt x="0" y="240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0" name="Freeform 10"/>
          <p:cNvSpPr/>
          <p:nvPr/>
        </p:nvSpPr>
        <p:spPr>
          <a:xfrm>
            <a:off x="609600" y="3467101"/>
            <a:ext cx="5799520" cy="5791200"/>
          </a:xfrm>
          <a:custGeom>
            <a:avLst/>
            <a:gdLst/>
            <a:ahLst/>
            <a:cxnLst/>
            <a:rect l="l" t="t" r="r" b="b"/>
            <a:pathLst>
              <a:path w="5949792" h="6076853">
                <a:moveTo>
                  <a:pt x="0" y="0"/>
                </a:moveTo>
                <a:lnTo>
                  <a:pt x="5949792" y="0"/>
                </a:lnTo>
                <a:lnTo>
                  <a:pt x="5949792" y="6076853"/>
                </a:lnTo>
                <a:lnTo>
                  <a:pt x="0" y="6076853"/>
                </a:lnTo>
                <a:lnTo>
                  <a:pt x="0" y="0"/>
                </a:lnTo>
                <a:close/>
              </a:path>
            </a:pathLst>
          </a:custGeom>
          <a:blipFill>
            <a:blip r:embed="rId4"/>
            <a:stretch>
              <a:fillRect l="-1067" r="-1067"/>
            </a:stretch>
          </a:blipFill>
        </p:spPr>
        <p:txBody>
          <a:bodyPr/>
          <a:lstStyle/>
          <a:p>
            <a:endParaRPr lang="en-IN"/>
          </a:p>
        </p:txBody>
      </p:sp>
      <p:sp>
        <p:nvSpPr>
          <p:cNvPr id="11" name="TextBox 11"/>
          <p:cNvSpPr txBox="1"/>
          <p:nvPr/>
        </p:nvSpPr>
        <p:spPr>
          <a:xfrm>
            <a:off x="6639812" y="4783324"/>
            <a:ext cx="8667451" cy="2563770"/>
          </a:xfrm>
          <a:prstGeom prst="rect">
            <a:avLst/>
          </a:prstGeom>
        </p:spPr>
        <p:txBody>
          <a:bodyPr lIns="0" tIns="0" rIns="0" bIns="0" rtlCol="0" anchor="t">
            <a:spAutoFit/>
          </a:bodyPr>
          <a:lstStyle/>
          <a:p>
            <a:pPr marL="796491" lvl="1" indent="-398246" algn="l">
              <a:lnSpc>
                <a:spcPts val="5164"/>
              </a:lnSpc>
              <a:buFont typeface="Arial"/>
              <a:buChar char="•"/>
            </a:pPr>
            <a:r>
              <a:rPr lang="en-US" sz="3689" b="1">
                <a:solidFill>
                  <a:srgbClr val="000000"/>
                </a:solidFill>
                <a:latin typeface="Canva Sans Bold"/>
                <a:ea typeface="Canva Sans Bold"/>
                <a:cs typeface="Canva Sans Bold"/>
                <a:sym typeface="Canva Sans Bold"/>
              </a:rPr>
              <a:t>WHILE LOOP</a:t>
            </a:r>
            <a:r>
              <a:rPr lang="en-US" sz="3689">
                <a:solidFill>
                  <a:srgbClr val="000000"/>
                </a:solidFill>
                <a:latin typeface="Canva Sans"/>
                <a:ea typeface="Canva Sans"/>
                <a:cs typeface="Canva Sans"/>
                <a:sym typeface="Canva Sans"/>
              </a:rPr>
              <a:t> – MAIN GAME LOOP.</a:t>
            </a:r>
          </a:p>
          <a:p>
            <a:pPr marL="796491" lvl="1" indent="-398246" algn="l">
              <a:lnSpc>
                <a:spcPts val="5164"/>
              </a:lnSpc>
              <a:buFont typeface="Arial"/>
              <a:buChar char="•"/>
            </a:pPr>
            <a:r>
              <a:rPr lang="en-US" sz="3689" b="1">
                <a:solidFill>
                  <a:srgbClr val="000000"/>
                </a:solidFill>
                <a:latin typeface="Canva Sans Bold"/>
                <a:ea typeface="Canva Sans Bold"/>
                <a:cs typeface="Canva Sans Bold"/>
                <a:sym typeface="Canva Sans Bold"/>
              </a:rPr>
              <a:t>FOR LOOPS</a:t>
            </a:r>
            <a:r>
              <a:rPr lang="en-US" sz="3689">
                <a:solidFill>
                  <a:srgbClr val="000000"/>
                </a:solidFill>
                <a:latin typeface="Canva Sans"/>
                <a:ea typeface="Canva Sans"/>
                <a:cs typeface="Canva Sans"/>
                <a:sym typeface="Canva Sans"/>
              </a:rPr>
              <a:t> – USED IN GRID INITIALIZATION, DRAWING, AND EVENT HANDLING.</a:t>
            </a:r>
          </a:p>
        </p:txBody>
      </p:sp>
      <p:sp>
        <p:nvSpPr>
          <p:cNvPr id="12" name="TextBox 12"/>
          <p:cNvSpPr txBox="1"/>
          <p:nvPr/>
        </p:nvSpPr>
        <p:spPr>
          <a:xfrm>
            <a:off x="7985733" y="2096238"/>
            <a:ext cx="3893149" cy="1550036"/>
          </a:xfrm>
          <a:prstGeom prst="rect">
            <a:avLst/>
          </a:prstGeom>
        </p:spPr>
        <p:txBody>
          <a:bodyPr wrap="square" lIns="0" tIns="0" rIns="0" bIns="0" rtlCol="0" anchor="t">
            <a:spAutoFit/>
          </a:bodyPr>
          <a:lstStyle/>
          <a:p>
            <a:pPr algn="ctr">
              <a:lnSpc>
                <a:spcPts val="12739"/>
              </a:lnSpc>
              <a:spcBef>
                <a:spcPct val="0"/>
              </a:spcBef>
            </a:pPr>
            <a:r>
              <a:rPr lang="en-US" sz="9099" b="1" dirty="0">
                <a:solidFill>
                  <a:srgbClr val="000000"/>
                </a:solidFill>
                <a:latin typeface="Canva Sans Bold"/>
                <a:ea typeface="Canva Sans Bold"/>
                <a:cs typeface="Canva Sans Bold"/>
                <a:sym typeface="Canva Sans Bold"/>
              </a:rPr>
              <a:t>LOOP</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E6F0"/>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224773"/>
          <a:ext cx="16230600" cy="1038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038225">
                <a:tc>
                  <a:txBody>
                    <a:bodyPr/>
                    <a:lstStyle/>
                    <a:p>
                      <a:pPr algn="ctr">
                        <a:lnSpc>
                          <a:spcPts val="3359"/>
                        </a:lnSpc>
                        <a:defRPr/>
                      </a:pPr>
                      <a:r>
                        <a:rPr lang="en-US" sz="2399">
                          <a:solidFill>
                            <a:srgbClr val="FFFFFF"/>
                          </a:solidFill>
                          <a:latin typeface="Canva Sans"/>
                          <a:ea typeface="Canva Sans"/>
                          <a:cs typeface="Canva Sans"/>
                          <a:sym typeface="Canva Sans"/>
                        </a:rPr>
                        <a:t>Rules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tc>
                  <a:txBody>
                    <a:bodyPr/>
                    <a:lstStyle/>
                    <a:p>
                      <a:pPr algn="ctr">
                        <a:lnSpc>
                          <a:spcPts val="3359"/>
                        </a:lnSpc>
                        <a:defRPr/>
                      </a:pPr>
                      <a:r>
                        <a:rPr lang="en-US" sz="2399">
                          <a:solidFill>
                            <a:srgbClr val="000000"/>
                          </a:solidFill>
                          <a:latin typeface="Canva Sans"/>
                          <a:ea typeface="Canva Sans"/>
                          <a:cs typeface="Canva Sans"/>
                          <a:sym typeface="Canva Sans"/>
                        </a:rPr>
                        <a:t>Play</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28B1B"/>
                    </a:solidFill>
                  </a:tcPr>
                </a:tc>
                <a:tc>
                  <a:txBody>
                    <a:bodyPr/>
                    <a:lstStyle/>
                    <a:p>
                      <a:pPr algn="ctr">
                        <a:lnSpc>
                          <a:spcPts val="3359"/>
                        </a:lnSpc>
                        <a:defRPr/>
                      </a:pPr>
                      <a:r>
                        <a:rPr lang="en-US" sz="2399">
                          <a:solidFill>
                            <a:srgbClr val="FFFFFF"/>
                          </a:solidFill>
                          <a:latin typeface="Canva Sans"/>
                          <a:ea typeface="Canva Sans"/>
                          <a:cs typeface="Canva Sans"/>
                          <a:sym typeface="Canva Sans"/>
                        </a:rPr>
                        <a:t>Final Results</a:t>
                      </a:r>
                      <a:endParaRPr lang="en-US" sz="110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5C4394"/>
                    </a:solidFill>
                  </a:tcPr>
                </a:tc>
                <a:extLst>
                  <a:ext uri="{0D108BD9-81ED-4DB2-BD59-A6C34878D82A}">
                    <a16:rowId xmlns:a16="http://schemas.microsoft.com/office/drawing/2014/main" val="10000"/>
                  </a:ext>
                </a:extLst>
              </a:tr>
            </a:tbl>
          </a:graphicData>
        </a:graphic>
      </p:graphicFrame>
      <p:grpSp>
        <p:nvGrpSpPr>
          <p:cNvPr id="3" name="Group 3"/>
          <p:cNvGrpSpPr/>
          <p:nvPr/>
        </p:nvGrpSpPr>
        <p:grpSpPr>
          <a:xfrm>
            <a:off x="1028700" y="6362173"/>
            <a:ext cx="2841054" cy="2786459"/>
            <a:chOff x="0" y="0"/>
            <a:chExt cx="1054151" cy="1033894"/>
          </a:xfrm>
        </p:grpSpPr>
        <p:sp>
          <p:nvSpPr>
            <p:cNvPr id="4" name="Freeform 4"/>
            <p:cNvSpPr/>
            <p:nvPr/>
          </p:nvSpPr>
          <p:spPr>
            <a:xfrm>
              <a:off x="0" y="0"/>
              <a:ext cx="1054151" cy="1033894"/>
            </a:xfrm>
            <a:custGeom>
              <a:avLst/>
              <a:gdLst/>
              <a:ahLst/>
              <a:cxnLst/>
              <a:rect l="l" t="t" r="r" b="b"/>
              <a:pathLst>
                <a:path w="1054151" h="1033894">
                  <a:moveTo>
                    <a:pt x="0" y="0"/>
                  </a:moveTo>
                  <a:lnTo>
                    <a:pt x="1054151" y="0"/>
                  </a:lnTo>
                  <a:lnTo>
                    <a:pt x="1054151" y="1033894"/>
                  </a:lnTo>
                  <a:lnTo>
                    <a:pt x="0" y="1033894"/>
                  </a:lnTo>
                  <a:close/>
                </a:path>
              </a:pathLst>
            </a:custGeom>
            <a:solidFill>
              <a:srgbClr val="5C4394"/>
            </a:solidFill>
            <a:ln w="19050" cap="sq">
              <a:solidFill>
                <a:srgbClr val="000000"/>
              </a:solidFill>
              <a:prstDash val="solid"/>
              <a:miter/>
            </a:ln>
          </p:spPr>
          <p:txBody>
            <a:bodyPr/>
            <a:lstStyle/>
            <a:p>
              <a:endParaRPr lang="en-IN"/>
            </a:p>
          </p:txBody>
        </p:sp>
        <p:sp>
          <p:nvSpPr>
            <p:cNvPr id="5" name="TextBox 5"/>
            <p:cNvSpPr txBox="1"/>
            <p:nvPr/>
          </p:nvSpPr>
          <p:spPr>
            <a:xfrm>
              <a:off x="0" y="-38100"/>
              <a:ext cx="1054151" cy="1071994"/>
            </a:xfrm>
            <a:prstGeom prst="rect">
              <a:avLst/>
            </a:prstGeom>
          </p:spPr>
          <p:txBody>
            <a:bodyPr lIns="50800" tIns="50800" rIns="50800" bIns="50800" rtlCol="0" anchor="ctr"/>
            <a:lstStyle/>
            <a:p>
              <a:pPr algn="ctr">
                <a:lnSpc>
                  <a:spcPts val="2940"/>
                </a:lnSpc>
              </a:pPr>
              <a:r>
                <a:rPr lang="en-US" sz="2100" b="1">
                  <a:solidFill>
                    <a:srgbClr val="F1E6F0"/>
                  </a:solidFill>
                  <a:latin typeface="Canva Sans Bold"/>
                  <a:ea typeface="Canva Sans Bold"/>
                  <a:cs typeface="Canva Sans Bold"/>
                  <a:sym typeface="Canva Sans Bold"/>
                </a:rPr>
                <a:t>REVEAL_CELL() – REVEALS A CELL AND RECURSIVELY EMPTIES ADJACENT CELLS IF NEEDED.</a:t>
              </a:r>
            </a:p>
            <a:p>
              <a:pPr marL="0" lvl="0" indent="0" algn="ctr">
                <a:lnSpc>
                  <a:spcPts val="2940"/>
                </a:lnSpc>
                <a:spcBef>
                  <a:spcPct val="0"/>
                </a:spcBef>
              </a:pPr>
              <a:endParaRPr lang="en-US" sz="2100" b="1">
                <a:solidFill>
                  <a:srgbClr val="F1E6F0"/>
                </a:solidFill>
                <a:latin typeface="Canva Sans Bold"/>
                <a:ea typeface="Canva Sans Bold"/>
                <a:cs typeface="Canva Sans Bold"/>
                <a:sym typeface="Canva Sans Bold"/>
              </a:endParaRPr>
            </a:p>
          </p:txBody>
        </p:sp>
      </p:grpSp>
      <p:grpSp>
        <p:nvGrpSpPr>
          <p:cNvPr id="6" name="Group 6"/>
          <p:cNvGrpSpPr/>
          <p:nvPr/>
        </p:nvGrpSpPr>
        <p:grpSpPr>
          <a:xfrm>
            <a:off x="2192052" y="3086693"/>
            <a:ext cx="3098229" cy="2786459"/>
            <a:chOff x="0" y="0"/>
            <a:chExt cx="1149573" cy="1033894"/>
          </a:xfrm>
        </p:grpSpPr>
        <p:sp>
          <p:nvSpPr>
            <p:cNvPr id="7" name="Freeform 7"/>
            <p:cNvSpPr/>
            <p:nvPr/>
          </p:nvSpPr>
          <p:spPr>
            <a:xfrm>
              <a:off x="0" y="0"/>
              <a:ext cx="1149573" cy="1033894"/>
            </a:xfrm>
            <a:custGeom>
              <a:avLst/>
              <a:gdLst/>
              <a:ahLst/>
              <a:cxnLst/>
              <a:rect l="l" t="t" r="r" b="b"/>
              <a:pathLst>
                <a:path w="1149573" h="1033894">
                  <a:moveTo>
                    <a:pt x="0" y="0"/>
                  </a:moveTo>
                  <a:lnTo>
                    <a:pt x="1149573" y="0"/>
                  </a:lnTo>
                  <a:lnTo>
                    <a:pt x="1149573" y="1033894"/>
                  </a:lnTo>
                  <a:lnTo>
                    <a:pt x="0" y="1033894"/>
                  </a:lnTo>
                  <a:close/>
                </a:path>
              </a:pathLst>
            </a:custGeom>
            <a:solidFill>
              <a:srgbClr val="5C4394"/>
            </a:solidFill>
            <a:ln w="19050" cap="sq">
              <a:solidFill>
                <a:srgbClr val="000000"/>
              </a:solidFill>
              <a:prstDash val="solid"/>
              <a:miter/>
            </a:ln>
          </p:spPr>
          <p:txBody>
            <a:bodyPr/>
            <a:lstStyle/>
            <a:p>
              <a:endParaRPr lang="en-IN"/>
            </a:p>
          </p:txBody>
        </p:sp>
        <p:sp>
          <p:nvSpPr>
            <p:cNvPr id="8" name="TextBox 8"/>
            <p:cNvSpPr txBox="1"/>
            <p:nvPr/>
          </p:nvSpPr>
          <p:spPr>
            <a:xfrm>
              <a:off x="0" y="-47625"/>
              <a:ext cx="1149573" cy="1081519"/>
            </a:xfrm>
            <a:prstGeom prst="rect">
              <a:avLst/>
            </a:prstGeom>
          </p:spPr>
          <p:txBody>
            <a:bodyPr lIns="50800" tIns="50800" rIns="50800" bIns="50800" rtlCol="0" anchor="ctr"/>
            <a:lstStyle/>
            <a:p>
              <a:pPr algn="ctr">
                <a:lnSpc>
                  <a:spcPts val="3499"/>
                </a:lnSpc>
              </a:pPr>
              <a:r>
                <a:rPr lang="en-US" sz="2499" b="1">
                  <a:solidFill>
                    <a:srgbClr val="F1E6F0"/>
                  </a:solidFill>
                  <a:latin typeface="Canva Sans Bold"/>
                  <a:ea typeface="Canva Sans Bold"/>
                  <a:cs typeface="Canva Sans Bold"/>
                  <a:sym typeface="Canva Sans Bold"/>
                </a:rPr>
                <a:t>GET_CELL_COORDS() – COMPUTES PIXEL LOCATION OF A GRID CELL.</a:t>
              </a:r>
            </a:p>
            <a:p>
              <a:pPr algn="ctr">
                <a:lnSpc>
                  <a:spcPts val="3499"/>
                </a:lnSpc>
                <a:spcBef>
                  <a:spcPct val="0"/>
                </a:spcBef>
              </a:pPr>
              <a:endParaRPr lang="en-US" sz="2499" b="1">
                <a:solidFill>
                  <a:srgbClr val="F1E6F0"/>
                </a:solidFill>
                <a:latin typeface="Canva Sans Bold"/>
                <a:ea typeface="Canva Sans Bold"/>
                <a:cs typeface="Canva Sans Bold"/>
                <a:sym typeface="Canva Sans Bold"/>
              </a:endParaRPr>
            </a:p>
          </p:txBody>
        </p:sp>
      </p:grpSp>
      <p:grpSp>
        <p:nvGrpSpPr>
          <p:cNvPr id="9" name="Group 9"/>
          <p:cNvGrpSpPr/>
          <p:nvPr/>
        </p:nvGrpSpPr>
        <p:grpSpPr>
          <a:xfrm>
            <a:off x="4374579" y="6362173"/>
            <a:ext cx="2841054" cy="2786459"/>
            <a:chOff x="0" y="0"/>
            <a:chExt cx="1054151" cy="1033894"/>
          </a:xfrm>
        </p:grpSpPr>
        <p:sp>
          <p:nvSpPr>
            <p:cNvPr id="10" name="Freeform 10"/>
            <p:cNvSpPr/>
            <p:nvPr/>
          </p:nvSpPr>
          <p:spPr>
            <a:xfrm>
              <a:off x="0" y="0"/>
              <a:ext cx="1054151" cy="1033894"/>
            </a:xfrm>
            <a:custGeom>
              <a:avLst/>
              <a:gdLst/>
              <a:ahLst/>
              <a:cxnLst/>
              <a:rect l="l" t="t" r="r" b="b"/>
              <a:pathLst>
                <a:path w="1054151" h="1033894">
                  <a:moveTo>
                    <a:pt x="0" y="0"/>
                  </a:moveTo>
                  <a:lnTo>
                    <a:pt x="1054151" y="0"/>
                  </a:lnTo>
                  <a:lnTo>
                    <a:pt x="1054151" y="1033894"/>
                  </a:lnTo>
                  <a:lnTo>
                    <a:pt x="0" y="1033894"/>
                  </a:lnTo>
                  <a:close/>
                </a:path>
              </a:pathLst>
            </a:custGeom>
            <a:solidFill>
              <a:srgbClr val="F28B1B"/>
            </a:solidFill>
            <a:ln w="19050" cap="sq">
              <a:solidFill>
                <a:srgbClr val="000000"/>
              </a:solidFill>
              <a:prstDash val="solid"/>
              <a:miter/>
            </a:ln>
          </p:spPr>
          <p:txBody>
            <a:bodyPr/>
            <a:lstStyle/>
            <a:p>
              <a:endParaRPr lang="en-IN"/>
            </a:p>
          </p:txBody>
        </p:sp>
        <p:sp>
          <p:nvSpPr>
            <p:cNvPr id="11" name="TextBox 11"/>
            <p:cNvSpPr txBox="1"/>
            <p:nvPr/>
          </p:nvSpPr>
          <p:spPr>
            <a:xfrm>
              <a:off x="0" y="-47625"/>
              <a:ext cx="1054151" cy="1081519"/>
            </a:xfrm>
            <a:prstGeom prst="rect">
              <a:avLst/>
            </a:prstGeom>
          </p:spPr>
          <p:txBody>
            <a:bodyPr lIns="50800" tIns="50800" rIns="50800" bIns="50800" rtlCol="0" anchor="ctr"/>
            <a:lstStyle/>
            <a:p>
              <a:pPr marL="0" lvl="0" indent="0" algn="ctr">
                <a:lnSpc>
                  <a:spcPts val="3499"/>
                </a:lnSpc>
                <a:spcBef>
                  <a:spcPct val="0"/>
                </a:spcBef>
              </a:pPr>
              <a:r>
                <a:rPr lang="en-US" sz="2499" b="1">
                  <a:solidFill>
                    <a:srgbClr val="FFFFFF"/>
                  </a:solidFill>
                  <a:latin typeface="Canva Sans Bold"/>
                  <a:ea typeface="Canva Sans Bold"/>
                  <a:cs typeface="Canva Sans Bold"/>
                  <a:sym typeface="Canva Sans Bold"/>
                </a:rPr>
                <a:t>HANDLE_CLICK() – MANAGES USER INPUT AND IDENTIFIES CLICKED CELL.</a:t>
              </a:r>
            </a:p>
          </p:txBody>
        </p:sp>
      </p:grpSp>
      <p:grpSp>
        <p:nvGrpSpPr>
          <p:cNvPr id="12" name="Group 12"/>
          <p:cNvGrpSpPr/>
          <p:nvPr/>
        </p:nvGrpSpPr>
        <p:grpSpPr>
          <a:xfrm>
            <a:off x="5795105" y="3066398"/>
            <a:ext cx="3228324" cy="2786459"/>
            <a:chOff x="0" y="0"/>
            <a:chExt cx="1197844" cy="1033894"/>
          </a:xfrm>
        </p:grpSpPr>
        <p:sp>
          <p:nvSpPr>
            <p:cNvPr id="13" name="Freeform 13"/>
            <p:cNvSpPr/>
            <p:nvPr/>
          </p:nvSpPr>
          <p:spPr>
            <a:xfrm>
              <a:off x="0" y="0"/>
              <a:ext cx="1197844" cy="1033894"/>
            </a:xfrm>
            <a:custGeom>
              <a:avLst/>
              <a:gdLst/>
              <a:ahLst/>
              <a:cxnLst/>
              <a:rect l="l" t="t" r="r" b="b"/>
              <a:pathLst>
                <a:path w="1197844" h="1033894">
                  <a:moveTo>
                    <a:pt x="0" y="0"/>
                  </a:moveTo>
                  <a:lnTo>
                    <a:pt x="1197844" y="0"/>
                  </a:lnTo>
                  <a:lnTo>
                    <a:pt x="1197844" y="1033894"/>
                  </a:lnTo>
                  <a:lnTo>
                    <a:pt x="0" y="1033894"/>
                  </a:lnTo>
                  <a:close/>
                </a:path>
              </a:pathLst>
            </a:custGeom>
            <a:solidFill>
              <a:srgbClr val="F28B1B"/>
            </a:solidFill>
            <a:ln w="19050" cap="sq">
              <a:solidFill>
                <a:srgbClr val="000000"/>
              </a:solidFill>
              <a:prstDash val="solid"/>
              <a:miter/>
            </a:ln>
          </p:spPr>
          <p:txBody>
            <a:bodyPr/>
            <a:lstStyle/>
            <a:p>
              <a:endParaRPr lang="en-IN"/>
            </a:p>
          </p:txBody>
        </p:sp>
        <p:sp>
          <p:nvSpPr>
            <p:cNvPr id="14" name="TextBox 14"/>
            <p:cNvSpPr txBox="1"/>
            <p:nvPr/>
          </p:nvSpPr>
          <p:spPr>
            <a:xfrm>
              <a:off x="0" y="-47625"/>
              <a:ext cx="1197844" cy="1081519"/>
            </a:xfrm>
            <a:prstGeom prst="rect">
              <a:avLst/>
            </a:prstGeom>
          </p:spPr>
          <p:txBody>
            <a:bodyPr lIns="50800" tIns="50800" rIns="50800" bIns="50800" rtlCol="0" anchor="ctr"/>
            <a:lstStyle/>
            <a:p>
              <a:pPr algn="ctr">
                <a:lnSpc>
                  <a:spcPts val="3499"/>
                </a:lnSpc>
              </a:pPr>
              <a:r>
                <a:rPr lang="en-US" sz="2499" b="1">
                  <a:solidFill>
                    <a:srgbClr val="FFFFFF"/>
                  </a:solidFill>
                  <a:latin typeface="Canva Sans Bold"/>
                  <a:ea typeface="Canva Sans Bold"/>
                  <a:cs typeface="Canva Sans Bold"/>
                  <a:sym typeface="Canva Sans Bold"/>
                </a:rPr>
                <a:t>INIT_GAME() – SETS UP GAME GRID AND MINES.</a:t>
              </a:r>
            </a:p>
            <a:p>
              <a:pPr marL="0" lvl="0" indent="0" algn="ctr">
                <a:lnSpc>
                  <a:spcPts val="3499"/>
                </a:lnSpc>
                <a:spcBef>
                  <a:spcPct val="0"/>
                </a:spcBef>
              </a:pPr>
              <a:endParaRPr lang="en-US" sz="2499" b="1">
                <a:solidFill>
                  <a:srgbClr val="FFFFFF"/>
                </a:solidFill>
                <a:latin typeface="Canva Sans Bold"/>
                <a:ea typeface="Canva Sans Bold"/>
                <a:cs typeface="Canva Sans Bold"/>
                <a:sym typeface="Canva Sans Bold"/>
              </a:endParaRPr>
            </a:p>
          </p:txBody>
        </p:sp>
      </p:grpSp>
      <p:grpSp>
        <p:nvGrpSpPr>
          <p:cNvPr id="15" name="Group 15"/>
          <p:cNvGrpSpPr/>
          <p:nvPr/>
        </p:nvGrpSpPr>
        <p:grpSpPr>
          <a:xfrm>
            <a:off x="7720872" y="6362173"/>
            <a:ext cx="2841054" cy="2786459"/>
            <a:chOff x="0" y="0"/>
            <a:chExt cx="1054151" cy="1033894"/>
          </a:xfrm>
        </p:grpSpPr>
        <p:sp>
          <p:nvSpPr>
            <p:cNvPr id="16" name="Freeform 16"/>
            <p:cNvSpPr/>
            <p:nvPr/>
          </p:nvSpPr>
          <p:spPr>
            <a:xfrm>
              <a:off x="0" y="0"/>
              <a:ext cx="1054151" cy="1033894"/>
            </a:xfrm>
            <a:custGeom>
              <a:avLst/>
              <a:gdLst/>
              <a:ahLst/>
              <a:cxnLst/>
              <a:rect l="l" t="t" r="r" b="b"/>
              <a:pathLst>
                <a:path w="1054151" h="1033894">
                  <a:moveTo>
                    <a:pt x="0" y="0"/>
                  </a:moveTo>
                  <a:lnTo>
                    <a:pt x="1054151" y="0"/>
                  </a:lnTo>
                  <a:lnTo>
                    <a:pt x="1054151" y="1033894"/>
                  </a:lnTo>
                  <a:lnTo>
                    <a:pt x="0" y="1033894"/>
                  </a:lnTo>
                  <a:close/>
                </a:path>
              </a:pathLst>
            </a:custGeom>
            <a:solidFill>
              <a:srgbClr val="5C4394"/>
            </a:solidFill>
            <a:ln w="19050" cap="sq">
              <a:solidFill>
                <a:srgbClr val="000000"/>
              </a:solidFill>
              <a:prstDash val="solid"/>
              <a:miter/>
            </a:ln>
          </p:spPr>
          <p:txBody>
            <a:bodyPr/>
            <a:lstStyle/>
            <a:p>
              <a:endParaRPr lang="en-IN"/>
            </a:p>
          </p:txBody>
        </p:sp>
        <p:sp>
          <p:nvSpPr>
            <p:cNvPr id="17" name="TextBox 17"/>
            <p:cNvSpPr txBox="1"/>
            <p:nvPr/>
          </p:nvSpPr>
          <p:spPr>
            <a:xfrm>
              <a:off x="0" y="-47625"/>
              <a:ext cx="1054151" cy="1081519"/>
            </a:xfrm>
            <a:prstGeom prst="rect">
              <a:avLst/>
            </a:prstGeom>
          </p:spPr>
          <p:txBody>
            <a:bodyPr lIns="50800" tIns="50800" rIns="50800" bIns="50800" rtlCol="0" anchor="ctr"/>
            <a:lstStyle/>
            <a:p>
              <a:pPr marL="0" lvl="0" indent="0" algn="ctr">
                <a:lnSpc>
                  <a:spcPts val="3499"/>
                </a:lnSpc>
                <a:spcBef>
                  <a:spcPct val="0"/>
                </a:spcBef>
              </a:pPr>
              <a:r>
                <a:rPr lang="en-US" sz="2499" b="1">
                  <a:solidFill>
                    <a:srgbClr val="F1E6F0"/>
                  </a:solidFill>
                  <a:latin typeface="Canva Sans Bold"/>
                  <a:ea typeface="Canva Sans Bold"/>
                  <a:cs typeface="Canva Sans Bold"/>
                  <a:sym typeface="Canva Sans Bold"/>
                </a:rPr>
                <a:t>DRAW_GRID() – RENDERS ALL GAME VISUALS ON SCREEN.</a:t>
              </a:r>
            </a:p>
          </p:txBody>
        </p:sp>
      </p:grpSp>
      <p:grpSp>
        <p:nvGrpSpPr>
          <p:cNvPr id="18" name="Group 18"/>
          <p:cNvGrpSpPr/>
          <p:nvPr/>
        </p:nvGrpSpPr>
        <p:grpSpPr>
          <a:xfrm>
            <a:off x="9646639" y="3090752"/>
            <a:ext cx="3069654" cy="2786459"/>
            <a:chOff x="0" y="0"/>
            <a:chExt cx="1138971" cy="1033894"/>
          </a:xfrm>
        </p:grpSpPr>
        <p:sp>
          <p:nvSpPr>
            <p:cNvPr id="19" name="Freeform 19"/>
            <p:cNvSpPr/>
            <p:nvPr/>
          </p:nvSpPr>
          <p:spPr>
            <a:xfrm>
              <a:off x="0" y="0"/>
              <a:ext cx="1138971" cy="1033894"/>
            </a:xfrm>
            <a:custGeom>
              <a:avLst/>
              <a:gdLst/>
              <a:ahLst/>
              <a:cxnLst/>
              <a:rect l="l" t="t" r="r" b="b"/>
              <a:pathLst>
                <a:path w="1138971" h="1033894">
                  <a:moveTo>
                    <a:pt x="0" y="0"/>
                  </a:moveTo>
                  <a:lnTo>
                    <a:pt x="1138971" y="0"/>
                  </a:lnTo>
                  <a:lnTo>
                    <a:pt x="1138971" y="1033894"/>
                  </a:lnTo>
                  <a:lnTo>
                    <a:pt x="0" y="1033894"/>
                  </a:lnTo>
                  <a:close/>
                </a:path>
              </a:pathLst>
            </a:custGeom>
            <a:solidFill>
              <a:srgbClr val="5C4394"/>
            </a:solidFill>
            <a:ln w="19050" cap="sq">
              <a:solidFill>
                <a:srgbClr val="000000"/>
              </a:solidFill>
              <a:prstDash val="solid"/>
              <a:miter/>
            </a:ln>
          </p:spPr>
          <p:txBody>
            <a:bodyPr/>
            <a:lstStyle/>
            <a:p>
              <a:endParaRPr lang="en-IN"/>
            </a:p>
          </p:txBody>
        </p:sp>
        <p:sp>
          <p:nvSpPr>
            <p:cNvPr id="20" name="TextBox 20"/>
            <p:cNvSpPr txBox="1"/>
            <p:nvPr/>
          </p:nvSpPr>
          <p:spPr>
            <a:xfrm>
              <a:off x="0" y="-47625"/>
              <a:ext cx="1138971" cy="1081519"/>
            </a:xfrm>
            <a:prstGeom prst="rect">
              <a:avLst/>
            </a:prstGeom>
          </p:spPr>
          <p:txBody>
            <a:bodyPr lIns="50800" tIns="50800" rIns="50800" bIns="50800" rtlCol="0" anchor="ctr"/>
            <a:lstStyle/>
            <a:p>
              <a:pPr algn="ctr">
                <a:lnSpc>
                  <a:spcPts val="3499"/>
                </a:lnSpc>
              </a:pPr>
              <a:r>
                <a:rPr lang="en-US" sz="2499" b="1">
                  <a:solidFill>
                    <a:srgbClr val="F1E6F0"/>
                  </a:solidFill>
                  <a:latin typeface="Canva Sans Bold"/>
                  <a:ea typeface="Canva Sans Bold"/>
                  <a:cs typeface="Canva Sans Bold"/>
                  <a:sym typeface="Canva Sans Bold"/>
                </a:rPr>
                <a:t>PLACE_MINES() – RANDOMLY ASSIGNS MINES TO GRID.</a:t>
              </a:r>
            </a:p>
            <a:p>
              <a:pPr marL="0" lvl="0" indent="0" algn="ctr">
                <a:lnSpc>
                  <a:spcPts val="3499"/>
                </a:lnSpc>
                <a:spcBef>
                  <a:spcPct val="0"/>
                </a:spcBef>
              </a:pPr>
              <a:endParaRPr lang="en-US" sz="2499" b="1">
                <a:solidFill>
                  <a:srgbClr val="F1E6F0"/>
                </a:solidFill>
                <a:latin typeface="Canva Sans Bold"/>
                <a:ea typeface="Canva Sans Bold"/>
                <a:cs typeface="Canva Sans Bold"/>
                <a:sym typeface="Canva Sans Bold"/>
              </a:endParaRPr>
            </a:p>
          </p:txBody>
        </p:sp>
      </p:grpSp>
      <p:grpSp>
        <p:nvGrpSpPr>
          <p:cNvPr id="21" name="Group 21"/>
          <p:cNvGrpSpPr/>
          <p:nvPr/>
        </p:nvGrpSpPr>
        <p:grpSpPr>
          <a:xfrm>
            <a:off x="14413459" y="6362173"/>
            <a:ext cx="2841054" cy="2794587"/>
            <a:chOff x="0" y="0"/>
            <a:chExt cx="1054151" cy="1036910"/>
          </a:xfrm>
        </p:grpSpPr>
        <p:sp>
          <p:nvSpPr>
            <p:cNvPr id="22" name="Freeform 22"/>
            <p:cNvSpPr/>
            <p:nvPr/>
          </p:nvSpPr>
          <p:spPr>
            <a:xfrm>
              <a:off x="0" y="0"/>
              <a:ext cx="1054151" cy="1036909"/>
            </a:xfrm>
            <a:custGeom>
              <a:avLst/>
              <a:gdLst/>
              <a:ahLst/>
              <a:cxnLst/>
              <a:rect l="l" t="t" r="r" b="b"/>
              <a:pathLst>
                <a:path w="1054151" h="1036909">
                  <a:moveTo>
                    <a:pt x="0" y="0"/>
                  </a:moveTo>
                  <a:lnTo>
                    <a:pt x="1054151" y="0"/>
                  </a:lnTo>
                  <a:lnTo>
                    <a:pt x="1054151" y="1036909"/>
                  </a:lnTo>
                  <a:lnTo>
                    <a:pt x="0" y="1036909"/>
                  </a:lnTo>
                  <a:close/>
                </a:path>
              </a:pathLst>
            </a:custGeom>
            <a:solidFill>
              <a:srgbClr val="5C4394"/>
            </a:solidFill>
            <a:ln w="19050" cap="sq">
              <a:solidFill>
                <a:srgbClr val="000000"/>
              </a:solidFill>
              <a:prstDash val="solid"/>
              <a:miter/>
            </a:ln>
          </p:spPr>
          <p:txBody>
            <a:bodyPr/>
            <a:lstStyle/>
            <a:p>
              <a:endParaRPr lang="en-IN"/>
            </a:p>
          </p:txBody>
        </p:sp>
        <p:sp>
          <p:nvSpPr>
            <p:cNvPr id="23" name="TextBox 23"/>
            <p:cNvSpPr txBox="1"/>
            <p:nvPr/>
          </p:nvSpPr>
          <p:spPr>
            <a:xfrm>
              <a:off x="0" y="-57150"/>
              <a:ext cx="1054151" cy="1094060"/>
            </a:xfrm>
            <a:prstGeom prst="rect">
              <a:avLst/>
            </a:prstGeom>
          </p:spPr>
          <p:txBody>
            <a:bodyPr lIns="50800" tIns="50800" rIns="50800" bIns="50800" rtlCol="0" anchor="ctr"/>
            <a:lstStyle/>
            <a:p>
              <a:pPr algn="ctr">
                <a:lnSpc>
                  <a:spcPts val="3500"/>
                </a:lnSpc>
              </a:pPr>
              <a:r>
                <a:rPr lang="en-US" sz="2500" b="1">
                  <a:solidFill>
                    <a:srgbClr val="F1E6F0"/>
                  </a:solidFill>
                  <a:latin typeface="Canva Sans Bold"/>
                  <a:ea typeface="Canva Sans Bold"/>
                  <a:cs typeface="Canva Sans Bold"/>
                  <a:sym typeface="Canva Sans Bold"/>
                </a:rPr>
                <a:t>MAIN() – INITIALIZES THE GAME AND CONTROLS THE GAME LOOP.</a:t>
              </a:r>
            </a:p>
            <a:p>
              <a:pPr marL="0" lvl="0" indent="0" algn="ctr">
                <a:lnSpc>
                  <a:spcPts val="3500"/>
                </a:lnSpc>
                <a:spcBef>
                  <a:spcPct val="0"/>
                </a:spcBef>
              </a:pPr>
              <a:endParaRPr lang="en-US" sz="2500" b="1">
                <a:solidFill>
                  <a:srgbClr val="F1E6F0"/>
                </a:solidFill>
                <a:latin typeface="Canva Sans Bold"/>
                <a:ea typeface="Canva Sans Bold"/>
                <a:cs typeface="Canva Sans Bold"/>
                <a:sym typeface="Canva Sans Bold"/>
              </a:endParaRPr>
            </a:p>
          </p:txBody>
        </p:sp>
      </p:grpSp>
      <p:grpSp>
        <p:nvGrpSpPr>
          <p:cNvPr id="24" name="Group 24"/>
          <p:cNvGrpSpPr/>
          <p:nvPr/>
        </p:nvGrpSpPr>
        <p:grpSpPr>
          <a:xfrm>
            <a:off x="11067166" y="6362173"/>
            <a:ext cx="2841054" cy="2786459"/>
            <a:chOff x="0" y="0"/>
            <a:chExt cx="1054151" cy="1033894"/>
          </a:xfrm>
        </p:grpSpPr>
        <p:sp>
          <p:nvSpPr>
            <p:cNvPr id="25" name="Freeform 25"/>
            <p:cNvSpPr/>
            <p:nvPr/>
          </p:nvSpPr>
          <p:spPr>
            <a:xfrm>
              <a:off x="0" y="0"/>
              <a:ext cx="1054151" cy="1033894"/>
            </a:xfrm>
            <a:custGeom>
              <a:avLst/>
              <a:gdLst/>
              <a:ahLst/>
              <a:cxnLst/>
              <a:rect l="l" t="t" r="r" b="b"/>
              <a:pathLst>
                <a:path w="1054151" h="1033894">
                  <a:moveTo>
                    <a:pt x="0" y="0"/>
                  </a:moveTo>
                  <a:lnTo>
                    <a:pt x="1054151" y="0"/>
                  </a:lnTo>
                  <a:lnTo>
                    <a:pt x="1054151" y="1033894"/>
                  </a:lnTo>
                  <a:lnTo>
                    <a:pt x="0" y="1033894"/>
                  </a:lnTo>
                  <a:close/>
                </a:path>
              </a:pathLst>
            </a:custGeom>
            <a:solidFill>
              <a:srgbClr val="F28B1B"/>
            </a:solidFill>
            <a:ln w="19050" cap="sq">
              <a:solidFill>
                <a:srgbClr val="000000"/>
              </a:solidFill>
              <a:prstDash val="solid"/>
              <a:miter/>
            </a:ln>
          </p:spPr>
          <p:txBody>
            <a:bodyPr/>
            <a:lstStyle/>
            <a:p>
              <a:endParaRPr lang="en-IN"/>
            </a:p>
          </p:txBody>
        </p:sp>
        <p:sp>
          <p:nvSpPr>
            <p:cNvPr id="26" name="TextBox 26"/>
            <p:cNvSpPr txBox="1"/>
            <p:nvPr/>
          </p:nvSpPr>
          <p:spPr>
            <a:xfrm>
              <a:off x="0" y="-47625"/>
              <a:ext cx="1054151" cy="1081519"/>
            </a:xfrm>
            <a:prstGeom prst="rect">
              <a:avLst/>
            </a:prstGeom>
          </p:spPr>
          <p:txBody>
            <a:bodyPr lIns="50800" tIns="50800" rIns="50800" bIns="50800" rtlCol="0" anchor="ctr"/>
            <a:lstStyle/>
            <a:p>
              <a:pPr marL="0" lvl="0" indent="0" algn="ctr">
                <a:lnSpc>
                  <a:spcPts val="3499"/>
                </a:lnSpc>
                <a:spcBef>
                  <a:spcPct val="0"/>
                </a:spcBef>
              </a:pPr>
              <a:r>
                <a:rPr lang="en-US" sz="2499" b="1">
                  <a:solidFill>
                    <a:srgbClr val="FFFFFF"/>
                  </a:solidFill>
                  <a:latin typeface="Canva Sans Bold"/>
                  <a:ea typeface="Canva Sans Bold"/>
                  <a:cs typeface="Canva Sans Bold"/>
                  <a:sym typeface="Canva Sans Bold"/>
                </a:rPr>
                <a:t>DRAW_GAME_OVER() – DISPLAYS "GAME OVER" MESSAGE.</a:t>
              </a:r>
            </a:p>
          </p:txBody>
        </p:sp>
      </p:grpSp>
      <p:grpSp>
        <p:nvGrpSpPr>
          <p:cNvPr id="27" name="Group 27"/>
          <p:cNvGrpSpPr/>
          <p:nvPr/>
        </p:nvGrpSpPr>
        <p:grpSpPr>
          <a:xfrm>
            <a:off x="13383042" y="3090752"/>
            <a:ext cx="3212529" cy="2786459"/>
            <a:chOff x="0" y="0"/>
            <a:chExt cx="1191983" cy="1033894"/>
          </a:xfrm>
        </p:grpSpPr>
        <p:sp>
          <p:nvSpPr>
            <p:cNvPr id="28" name="Freeform 28"/>
            <p:cNvSpPr/>
            <p:nvPr/>
          </p:nvSpPr>
          <p:spPr>
            <a:xfrm>
              <a:off x="0" y="0"/>
              <a:ext cx="1191983" cy="1033894"/>
            </a:xfrm>
            <a:custGeom>
              <a:avLst/>
              <a:gdLst/>
              <a:ahLst/>
              <a:cxnLst/>
              <a:rect l="l" t="t" r="r" b="b"/>
              <a:pathLst>
                <a:path w="1191983" h="1033894">
                  <a:moveTo>
                    <a:pt x="0" y="0"/>
                  </a:moveTo>
                  <a:lnTo>
                    <a:pt x="1191983" y="0"/>
                  </a:lnTo>
                  <a:lnTo>
                    <a:pt x="1191983" y="1033894"/>
                  </a:lnTo>
                  <a:lnTo>
                    <a:pt x="0" y="1033894"/>
                  </a:lnTo>
                  <a:close/>
                </a:path>
              </a:pathLst>
            </a:custGeom>
            <a:solidFill>
              <a:srgbClr val="F28B1B"/>
            </a:solidFill>
            <a:ln w="19050" cap="sq">
              <a:solidFill>
                <a:srgbClr val="000000"/>
              </a:solidFill>
              <a:prstDash val="solid"/>
              <a:miter/>
            </a:ln>
          </p:spPr>
          <p:txBody>
            <a:bodyPr/>
            <a:lstStyle/>
            <a:p>
              <a:endParaRPr lang="en-IN"/>
            </a:p>
          </p:txBody>
        </p:sp>
        <p:sp>
          <p:nvSpPr>
            <p:cNvPr id="29" name="TextBox 29"/>
            <p:cNvSpPr txBox="1"/>
            <p:nvPr/>
          </p:nvSpPr>
          <p:spPr>
            <a:xfrm>
              <a:off x="0" y="-47625"/>
              <a:ext cx="1191983" cy="1081519"/>
            </a:xfrm>
            <a:prstGeom prst="rect">
              <a:avLst/>
            </a:prstGeom>
          </p:spPr>
          <p:txBody>
            <a:bodyPr lIns="50800" tIns="50800" rIns="50800" bIns="50800" rtlCol="0" anchor="ctr"/>
            <a:lstStyle/>
            <a:p>
              <a:pPr marL="0" lvl="0" indent="0" algn="ctr">
                <a:lnSpc>
                  <a:spcPts val="3499"/>
                </a:lnSpc>
                <a:spcBef>
                  <a:spcPct val="0"/>
                </a:spcBef>
              </a:pPr>
              <a:r>
                <a:rPr lang="en-US" sz="2499" b="1">
                  <a:solidFill>
                    <a:srgbClr val="FFFFFF"/>
                  </a:solidFill>
                  <a:latin typeface="Canva Sans Bold"/>
                  <a:ea typeface="Canva Sans Bold"/>
                  <a:cs typeface="Canva Sans Bold"/>
                  <a:sym typeface="Canva Sans Bold"/>
                </a:rPr>
                <a:t>CALCULATE_ADJACENT_MINES() – COUNTS SURROUNDING MINES PER CEL</a:t>
              </a:r>
            </a:p>
          </p:txBody>
        </p:sp>
      </p:grpSp>
      <p:sp>
        <p:nvSpPr>
          <p:cNvPr id="30" name="TextBox 30"/>
          <p:cNvSpPr txBox="1"/>
          <p:nvPr/>
        </p:nvSpPr>
        <p:spPr>
          <a:xfrm>
            <a:off x="3416596" y="1525888"/>
            <a:ext cx="10996863" cy="1052196"/>
          </a:xfrm>
          <a:prstGeom prst="rect">
            <a:avLst/>
          </a:prstGeom>
        </p:spPr>
        <p:txBody>
          <a:bodyPr lIns="0" tIns="0" rIns="0" bIns="0" rtlCol="0" anchor="t">
            <a:spAutoFit/>
          </a:bodyPr>
          <a:lstStyle/>
          <a:p>
            <a:pPr algn="ctr">
              <a:lnSpc>
                <a:spcPts val="8679"/>
              </a:lnSpc>
            </a:pPr>
            <a:r>
              <a:rPr lang="en-US" sz="6199" b="1">
                <a:solidFill>
                  <a:srgbClr val="000000"/>
                </a:solidFill>
                <a:latin typeface="Canva Sans Bold"/>
                <a:ea typeface="Canva Sans Bold"/>
                <a:cs typeface="Canva Sans Bold"/>
                <a:sym typeface="Canva Sans Bold"/>
              </a:rPr>
              <a:t> FUNCTIONS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503</Words>
  <Application>Microsoft Office PowerPoint</Application>
  <PresentationFormat>Custom</PresentationFormat>
  <Paragraphs>99</Paragraphs>
  <Slides>14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Canva Sans</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Round 1</dc:title>
  <dc:creator>Snehal</dc:creator>
  <cp:lastModifiedBy>Snehal Gupta</cp:lastModifiedBy>
  <cp:revision>2</cp:revision>
  <dcterms:created xsi:type="dcterms:W3CDTF">2006-08-16T00:00:00Z</dcterms:created>
  <dcterms:modified xsi:type="dcterms:W3CDTF">2025-04-16T06:24:26Z</dcterms:modified>
  <dc:identifier>DAGkuWF-TZw</dc:identifier>
</cp:coreProperties>
</file>

<file path=docProps/thumbnail.jpeg>
</file>